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6" r:id="rId19"/>
    <p:sldId id="278" r:id="rId20"/>
    <p:sldId id="25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</p:sldIdLst>
  <p:sldSz cx="9144000" cy="6858000" type="screen4x3"/>
  <p:notesSz cx="6794500" cy="99314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B3B3B3"/>
    <a:srgbClr val="87B500"/>
    <a:srgbClr val="CFCFCF"/>
    <a:srgbClr val="12AB27"/>
    <a:srgbClr val="A5A5A5"/>
    <a:srgbClr val="E9E9E9"/>
    <a:srgbClr val="DDDDDD"/>
    <a:srgbClr val="10982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32787"/>
    <p:restoredTop sz="90929"/>
  </p:normalViewPr>
  <p:slideViewPr>
    <p:cSldViewPr>
      <p:cViewPr>
        <p:scale>
          <a:sx n="75" d="100"/>
          <a:sy n="75" d="100"/>
        </p:scale>
        <p:origin x="-1908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2.xml"/><Relationship Id="rId2" Type="http://schemas.openxmlformats.org/officeDocument/2006/relationships/slide" Target="slides/slide31.xml"/><Relationship Id="rId1" Type="http://schemas.openxmlformats.org/officeDocument/2006/relationships/slide" Target="slides/slide25.xml"/><Relationship Id="rId4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200B19-F175-425D-8116-37FE86D2E4A3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2004FD-4B96-4BC3-84FF-0BDDD8311A88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AA8B48-0E99-4A3B-B67C-F8B7B735CE90}" type="slidenum">
              <a:rPr lang="fi-FI"/>
              <a:pPr/>
              <a:t>19</a:t>
            </a:fld>
            <a:endParaRPr lang="fi-FI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6125"/>
            <a:ext cx="4965700" cy="3724275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7225"/>
          </a:xfrm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BCC34A-5729-4A55-9FD3-5836EC4ED971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 advClick="0" advTm="4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C7D2E-FE2D-4A33-9B9E-6464C336C8B2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 advClick="0" advTm="4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C919C2-1AEC-4576-B34A-3C1B8F58324D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 advClick="0" advTm="4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Otsikko sekä kaaviokuva tai organisaatio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martArt-paikkamerkki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293C286-F2BA-4F52-9B94-57C94FC66F12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 advClick="0" advTm="4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8DDE2-FDD3-4793-8C10-21FEF431EAC6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 advClick="0" advTm="4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2168C-D19A-4098-AAB0-4C525B6AF338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 advClick="0" advTm="4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DD20B-BB86-4DDB-8E20-646F9486E0AE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 advClick="0" advTm="4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E5111-54D5-4531-A405-18A850DA8E87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 advClick="0" advTm="4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76223-983D-4D5D-8DFF-11A9CBBC9887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 advClick="0" advTm="4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25DC9-6EC2-4CA6-88F7-A99D25F1EA28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 advClick="0" advTm="4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7D2FC-F124-40D1-ADF1-32AB8A88F2C8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 advClick="0" advTm="4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E3508-66F0-4E46-8C78-78E2AE277D57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 advClick="0" advTm="4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019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76200" y="76200"/>
            <a:ext cx="8991600" cy="571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5945D6E-1D7E-4930-822E-491E28788F9F}" type="slidenum">
              <a:rPr lang="fi-FI"/>
              <a:pPr/>
              <a:t>‹#›</a:t>
            </a:fld>
            <a:endParaRPr lang="fi-FI"/>
          </a:p>
        </p:txBody>
      </p:sp>
      <p:pic>
        <p:nvPicPr>
          <p:cNvPr id="1031" name="Picture 7" descr="iba_logo_2_pieni.jpg                                           000EFF97Macintosh HD                   7C2693B4: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75650" y="6248400"/>
            <a:ext cx="650875" cy="509588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69850" y="6172200"/>
            <a:ext cx="8191500" cy="609600"/>
          </a:xfrm>
          <a:prstGeom prst="rect">
            <a:avLst/>
          </a:prstGeom>
          <a:gradFill rotWithShape="0">
            <a:gsLst>
              <a:gs pos="0">
                <a:srgbClr val="87B500">
                  <a:gamma/>
                  <a:tint val="0"/>
                  <a:invGamma/>
                </a:srgbClr>
              </a:gs>
              <a:gs pos="100000">
                <a:srgbClr val="87B5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 advClick="0" advTm="400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50292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i-FI" sz="2000">
                <a:latin typeface="Arial" charset="0"/>
                <a:cs typeface="Times New Roman" charset="0"/>
              </a:rPr>
              <a:t>Keski-Suomen Keksijät 27.4.2010</a:t>
            </a:r>
          </a:p>
          <a:p>
            <a:pPr algn="ctr"/>
            <a:r>
              <a:rPr lang="fi-FI" sz="2000">
                <a:latin typeface="Arial" charset="0"/>
                <a:cs typeface="Times New Roman" charset="0"/>
              </a:rPr>
              <a:t>Jorma Nokkala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76200" y="6172200"/>
            <a:ext cx="8991600" cy="609600"/>
          </a:xfrm>
          <a:prstGeom prst="rect">
            <a:avLst/>
          </a:prstGeom>
          <a:gradFill rotWithShape="0">
            <a:gsLst>
              <a:gs pos="0">
                <a:srgbClr val="87B500">
                  <a:gamma/>
                  <a:tint val="0"/>
                  <a:invGamma/>
                </a:srgbClr>
              </a:gs>
              <a:gs pos="100000">
                <a:srgbClr val="87B5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pic>
        <p:nvPicPr>
          <p:cNvPr id="2060" name="Picture 12" descr="iba_logo_2.jpg                                                 000EFF97Macintosh HD                   7C2693B4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990600"/>
            <a:ext cx="3657600" cy="368935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234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914400" y="2133600"/>
            <a:ext cx="7086600" cy="434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Rahoittaa, auttaa ja organisoi tuote- ja toiminta-innovaatioiden ja keksintöjen nopeaa kehittämistä ja saattamista kaupalliseksi tuotteeksi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Tutkii ja kehittää parhaiden innovaatiotekniikoiden ja menetelmien soveltamista ja kehittämistä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Järjestää ja auttaa tuoteoikeuksien suojauksessa kuten  patentti- ja mallisuoja-asioissa</a:t>
            </a:r>
          </a:p>
        </p:txBody>
      </p:sp>
      <p:sp>
        <p:nvSpPr>
          <p:cNvPr id="13321" name="Rectangle 6"/>
          <p:cNvSpPr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 eaLnBrk="1" hangingPunct="1"/>
            <a:r>
              <a:rPr lang="fi-FI" sz="3200" b="1">
                <a:latin typeface="Arial" charset="0"/>
              </a:rPr>
              <a:t>Mitä IBA tekee?</a:t>
            </a:r>
          </a:p>
        </p:txBody>
      </p:sp>
    </p:spTree>
  </p:cSld>
  <p:clrMapOvr>
    <a:masterClrMapping/>
  </p:clrMapOvr>
  <p:transition spd="med" advClick="0" advTm="13073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914400" y="2133600"/>
            <a:ext cx="7772400" cy="3581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IBA Tekee sopimuksen ”innovaattorin” kanssa innovaation  kehittämisestä ja rahoittamisesta kaupalliseksi tuotteeksi 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Kokoaa asiantuntijatiimin tukemaan kehitystyötä käyttäen hyväksi ”innovaation isän” asiantuntemuksen ja yrittäjyyden</a:t>
            </a:r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 eaLnBrk="1" hangingPunct="1"/>
            <a:r>
              <a:rPr lang="fi-FI" sz="3200" b="1">
                <a:solidFill>
                  <a:schemeClr val="tx2"/>
                </a:solidFill>
                <a:latin typeface="Arial" charset="0"/>
              </a:rPr>
              <a:t>Miten toimitaan?</a:t>
            </a:r>
          </a:p>
        </p:txBody>
      </p:sp>
    </p:spTree>
  </p:cSld>
  <p:clrMapOvr>
    <a:masterClrMapping/>
  </p:clrMapOvr>
  <p:transition spd="med" advClick="0" advTm="8767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914400" y="2133600"/>
            <a:ext cx="8001000" cy="4419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IBA omistaa innovaation, mutta innovaattorilla on ensisijainen oikeus ostaa tai ”liisata” kaupallistettu innovaatio 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IBA:lla on oikeus myydä innovaatio kolmannelle taholle jos innovaattori ei ryhdy itse hyödyntämään sitä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Innovaattori saa lainmukaiset ja muut kohtuulliset korvaukset mikäli jokin toinen taho hyödyntää innovaation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</p:txBody>
      </p:sp>
      <p:sp>
        <p:nvSpPr>
          <p:cNvPr id="15368" name="Rectangle 6"/>
          <p:cNvSpPr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 eaLnBrk="1" hangingPunct="1"/>
            <a:r>
              <a:rPr lang="fi-FI" sz="3200" b="1">
                <a:solidFill>
                  <a:schemeClr val="tx2"/>
                </a:solidFill>
                <a:latin typeface="Arial" charset="0"/>
              </a:rPr>
              <a:t>Miten toimitaan?</a:t>
            </a:r>
          </a:p>
        </p:txBody>
      </p:sp>
    </p:spTree>
  </p:cSld>
  <p:clrMapOvr>
    <a:masterClrMapping/>
  </p:clrMapOvr>
  <p:transition spd="med" advClick="0" advTm="11591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914400" y="2133600"/>
            <a:ext cx="7543800" cy="2667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IBA rahoittaa innovaation kehitysprosessin kaupallistamisen koemarkkinointiin asti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Hyödyntäjälle / tuottajalle maksuaikaa tarvittaessa esim. tuotteen oletetun elinkaaren pituinen aika</a:t>
            </a: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 eaLnBrk="1" hangingPunct="1"/>
            <a:r>
              <a:rPr lang="fi-FI" sz="3200" b="1">
                <a:solidFill>
                  <a:schemeClr val="tx2"/>
                </a:solidFill>
                <a:latin typeface="Arial" charset="0"/>
              </a:rPr>
              <a:t>Miten tekee?</a:t>
            </a:r>
          </a:p>
        </p:txBody>
      </p:sp>
    </p:spTree>
  </p:cSld>
  <p:clrMapOvr>
    <a:masterClrMapping/>
  </p:clrMapOvr>
  <p:transition spd="med" advClick="0" advTm="9454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914400" y="2133600"/>
            <a:ext cx="7848600" cy="2971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Yrittäjät / yritykset on se voima, joka kykenee riittävän nopeasti sopeuttamaan kansantalouden globaaliin markkinatalouteen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Kasvu tulee innovoinnin kautta.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Innovaatioiden rahoitus on pullonkaula ja usein liian suuri riski usealle yksityiselle keksijälle, yrittäjälle ja yritykselle. </a:t>
            </a:r>
          </a:p>
        </p:txBody>
      </p:sp>
      <p:sp>
        <p:nvSpPr>
          <p:cNvPr id="17416" name="Rectangle 6"/>
          <p:cNvSpPr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 eaLnBrk="1" hangingPunct="1"/>
            <a:r>
              <a:rPr lang="fi-FI" sz="3200" b="1">
                <a:latin typeface="Arial" charset="0"/>
              </a:rPr>
              <a:t>Eikö näin ole, että…</a:t>
            </a:r>
          </a:p>
        </p:txBody>
      </p:sp>
    </p:spTree>
  </p:cSld>
  <p:clrMapOvr>
    <a:masterClrMapping/>
  </p:clrMapOvr>
  <p:transition spd="med" advClick="0" advTm="13915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952500" y="2133600"/>
            <a:ext cx="6515100" cy="426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Politiikan tulee tukea yrittäjyyttä ja innovatiivisuutta, mutta tarvittavat päätökset tulevat usein liian hitaasti perässä jolloin kansantalous myöhästyy ”markkinoilta” 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Siksi tarvitaan IBA työkaluksi nopeuttamaan innovaatioiden kaupallistamista!</a:t>
            </a:r>
          </a:p>
        </p:txBody>
      </p:sp>
      <p:sp>
        <p:nvSpPr>
          <p:cNvPr id="18441" name="Rectangle 6"/>
          <p:cNvSpPr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 eaLnBrk="1" hangingPunct="1"/>
            <a:r>
              <a:rPr lang="fi-FI" sz="3200" b="1">
                <a:solidFill>
                  <a:schemeClr val="tx2"/>
                </a:solidFill>
                <a:latin typeface="Arial" charset="0"/>
              </a:rPr>
              <a:t>Tärkeää muistaa myös, että…</a:t>
            </a:r>
          </a:p>
        </p:txBody>
      </p:sp>
    </p:spTree>
  </p:cSld>
  <p:clrMapOvr>
    <a:masterClrMapping/>
  </p:clrMapOvr>
  <p:transition spd="med" advClick="0" advTm="11045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838200" y="2438400"/>
            <a:ext cx="7543800" cy="3048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Innovaatiot tuotteiksi muuttava ”prosessori” on luova ja innostunut yrittäjä!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Yhteiskunnan tulee ymmärtää ja hoitaa hyvin </a:t>
            </a:r>
            <a:r>
              <a:rPr lang="fi-FI" sz="2000" u="sng">
                <a:latin typeface="Arial" charset="0"/>
              </a:rPr>
              <a:t>yrittäjyysvastuunsa</a:t>
            </a:r>
            <a:r>
              <a:rPr lang="fi-FI" sz="2000">
                <a:latin typeface="Arial" charset="0"/>
              </a:rPr>
              <a:t>  niin, että ”prosessori” toimii ja ”kansantalouden moottori” saa polttoainetta!</a:t>
            </a:r>
          </a:p>
        </p:txBody>
      </p:sp>
      <p:sp>
        <p:nvSpPr>
          <p:cNvPr id="19464" name="Rectangle 6"/>
          <p:cNvSpPr>
            <a:spLocks noChangeArrowheads="1"/>
          </p:cNvSpPr>
          <p:nvPr/>
        </p:nvSpPr>
        <p:spPr bwMode="auto">
          <a:xfrm>
            <a:off x="-152400" y="990600"/>
            <a:ext cx="91440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 eaLnBrk="1" hangingPunct="1"/>
            <a:r>
              <a:rPr lang="fi-FI" sz="3200" b="1">
                <a:latin typeface="Arial" charset="0"/>
              </a:rPr>
              <a:t>Yrittäjyysyhteiskunta on tärkeä</a:t>
            </a:r>
            <a:br>
              <a:rPr lang="fi-FI" sz="3200" b="1">
                <a:latin typeface="Arial" charset="0"/>
              </a:rPr>
            </a:br>
            <a:r>
              <a:rPr lang="fi-FI" sz="3200" b="1">
                <a:latin typeface="Arial" charset="0"/>
              </a:rPr>
              <a:t>asia koska...</a:t>
            </a:r>
          </a:p>
        </p:txBody>
      </p:sp>
    </p:spTree>
  </p:cSld>
  <p:clrMapOvr>
    <a:masterClrMapping/>
  </p:clrMapOvr>
  <p:transition spd="med" advClick="0" advTm="15366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914400" y="2133600"/>
            <a:ext cx="7467600" cy="426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Tavoitteena maailman yrittäjäaktiivisin maakunta, Keski-Suomi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Joka arvostaa, motivoi ja kannustaa eettisesti kestäville arvoille perustuvaan yrittäjämäiseen työntekoon, yrittäjyyteen sekä innovatiivisuuteen.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Jossa motivaatio yrittäjyyteen sekä yritysten perustamisaktiivisuus ovat maailman huipputasoa.</a:t>
            </a:r>
          </a:p>
        </p:txBody>
      </p:sp>
      <p:sp>
        <p:nvSpPr>
          <p:cNvPr id="21514" name="Rectangle 6"/>
          <p:cNvSpPr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 eaLnBrk="1" hangingPunct="1"/>
            <a:r>
              <a:rPr lang="fi-FI" sz="3200" b="1">
                <a:latin typeface="Arial" charset="0"/>
              </a:rPr>
              <a:t>Y4-prosessi Keski-Suomessa</a:t>
            </a:r>
          </a:p>
        </p:txBody>
      </p:sp>
    </p:spTree>
  </p:cSld>
  <p:clrMapOvr>
    <a:masterClrMapping/>
  </p:clrMapOvr>
  <p:transition spd="med" advClick="0" advTm="17176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7"/>
          <p:cNvSpPr>
            <a:spLocks noChangeArrowheads="1"/>
          </p:cNvSpPr>
          <p:nvPr/>
        </p:nvSpPr>
        <p:spPr bwMode="auto">
          <a:xfrm>
            <a:off x="914400" y="2133600"/>
            <a:ext cx="7620000" cy="312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Suomen Tasavallan presidentti on ”Oy Suomi Ab”:n yrittäjyyden ja yrittäjämäisen työnteon henkinen johtaja ja kannustaja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Suomen pääministeri on ”toimitusjohtaja” ja hallituksineen yrittäjyyttä edistävien toimien operatiivinen toimeenpanija</a:t>
            </a:r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 eaLnBrk="1" hangingPunct="1"/>
            <a:r>
              <a:rPr lang="fi-FI" sz="3200" b="1">
                <a:latin typeface="Arial" charset="0"/>
              </a:rPr>
              <a:t>Yrittäjät odottavat, että…</a:t>
            </a:r>
          </a:p>
        </p:txBody>
      </p:sp>
    </p:spTree>
  </p:cSld>
  <p:clrMapOvr>
    <a:masterClrMapping/>
  </p:clrMapOvr>
  <p:transition spd="med" advClick="0" advTm="12012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419600"/>
            <a:ext cx="7847013" cy="990600"/>
          </a:xfrm>
        </p:spPr>
        <p:txBody>
          <a:bodyPr/>
          <a:lstStyle/>
          <a:p>
            <a:r>
              <a:rPr lang="fi-FI" sz="4000">
                <a:solidFill>
                  <a:srgbClr val="12AB27"/>
                </a:solidFill>
              </a:rPr>
              <a:t>Liiketoimintasuunnitelma</a:t>
            </a:r>
            <a:br>
              <a:rPr lang="fi-FI" sz="4000">
                <a:solidFill>
                  <a:srgbClr val="12AB27"/>
                </a:solidFill>
              </a:rPr>
            </a:br>
            <a:endParaRPr lang="fi-FI" sz="1600">
              <a:solidFill>
                <a:schemeClr val="tx1"/>
              </a:solidFill>
            </a:endParaRPr>
          </a:p>
        </p:txBody>
      </p:sp>
      <p:pic>
        <p:nvPicPr>
          <p:cNvPr id="27652" name="Picture 4" descr="iba_logo_2.jpg                                                 000EFF97Macintosh HD                   7C2693B4: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990600"/>
            <a:ext cx="2971800" cy="285115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 advClick="0" advTm="72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0" name="Picture 18" descr="iba_pyörä_2.jpg                                                000EFF97Macintosh HD                   7C2693B4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752600"/>
            <a:ext cx="4953000" cy="3878263"/>
          </a:xfrm>
          <a:prstGeom prst="rect">
            <a:avLst/>
          </a:prstGeom>
          <a:noFill/>
        </p:spPr>
      </p:pic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5334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i-FI" sz="3600" b="1">
                <a:latin typeface="Arial" charset="0"/>
              </a:rPr>
              <a:t>”Kehityksen pyörä”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0" y="35052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i-FI" sz="1600" b="1">
                <a:latin typeface="Arial" charset="0"/>
              </a:rPr>
              <a:t>asiakkaat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371600" y="1820863"/>
            <a:ext cx="20447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1600" b="1">
                <a:latin typeface="Arial" charset="0"/>
              </a:rPr>
              <a:t>uusien</a:t>
            </a:r>
          </a:p>
          <a:p>
            <a:r>
              <a:rPr lang="fi-FI" sz="1600" b="1">
                <a:latin typeface="Arial" charset="0"/>
              </a:rPr>
              <a:t>ideoiden</a:t>
            </a:r>
          </a:p>
          <a:p>
            <a:r>
              <a:rPr lang="fi-FI" sz="1600" b="1">
                <a:latin typeface="Arial" charset="0"/>
              </a:rPr>
              <a:t>haku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6786563" y="1831975"/>
            <a:ext cx="1779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1600" b="1">
                <a:latin typeface="Arial" charset="0"/>
              </a:rPr>
              <a:t>tuotekehitys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781800" y="5159375"/>
            <a:ext cx="1779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1600" b="1">
                <a:latin typeface="Arial" charset="0"/>
              </a:rPr>
              <a:t>tuotanto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1447800" y="5159375"/>
            <a:ext cx="1285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1600" b="1">
                <a:latin typeface="Arial" charset="0"/>
              </a:rPr>
              <a:t>myynti</a:t>
            </a:r>
          </a:p>
        </p:txBody>
      </p:sp>
    </p:spTree>
  </p:cSld>
  <p:clrMapOvr>
    <a:masterClrMapping/>
  </p:clrMapOvr>
  <p:transition spd="med" advClick="0" advTm="8143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83" name="Picture 39" descr="Maapallo.jpg                                                   0005B450Macintosh HD                   7C2693B4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888" y="3192463"/>
            <a:ext cx="1190625" cy="1179512"/>
          </a:xfrm>
          <a:prstGeom prst="rect">
            <a:avLst/>
          </a:prstGeom>
          <a:noFill/>
        </p:spPr>
      </p:pic>
      <p:sp>
        <p:nvSpPr>
          <p:cNvPr id="6155" name="AutoShape 16"/>
          <p:cNvSpPr>
            <a:spLocks noChangeArrowheads="1"/>
          </p:cNvSpPr>
          <p:nvPr/>
        </p:nvSpPr>
        <p:spPr bwMode="auto">
          <a:xfrm>
            <a:off x="209550" y="4673600"/>
            <a:ext cx="3048000" cy="685800"/>
          </a:xfrm>
          <a:prstGeom prst="leftArrow">
            <a:avLst>
              <a:gd name="adj1" fmla="val 100000"/>
              <a:gd name="adj2" fmla="val 100226"/>
            </a:avLst>
          </a:prstGeom>
          <a:gradFill rotWithShape="0">
            <a:gsLst>
              <a:gs pos="0">
                <a:srgbClr val="109823">
                  <a:gamma/>
                  <a:shade val="46275"/>
                  <a:invGamma/>
                </a:srgbClr>
              </a:gs>
              <a:gs pos="100000">
                <a:srgbClr val="109823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Innovaation hyödyntäjä aloittaa </a:t>
            </a:r>
          </a:p>
          <a:p>
            <a:pPr algn="ctr" eaLnBrk="1" hangingPunct="1"/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valmistuksen ja markkinoinnin</a:t>
            </a:r>
          </a:p>
        </p:txBody>
      </p:sp>
      <p:sp>
        <p:nvSpPr>
          <p:cNvPr id="6171" name="AutoShape 27"/>
          <p:cNvSpPr>
            <a:spLocks noChangeArrowheads="1"/>
          </p:cNvSpPr>
          <p:nvPr/>
        </p:nvSpPr>
        <p:spPr bwMode="auto">
          <a:xfrm rot="5400000">
            <a:off x="2705100" y="1130300"/>
            <a:ext cx="3886200" cy="5029200"/>
          </a:xfrm>
          <a:custGeom>
            <a:avLst/>
            <a:gdLst>
              <a:gd name="G0" fmla="+- 325757 0 0"/>
              <a:gd name="G1" fmla="+- 8190957 0 0"/>
              <a:gd name="G2" fmla="+- 325757 0 8190957"/>
              <a:gd name="G3" fmla="+- 10800 0 0"/>
              <a:gd name="G4" fmla="+- 0 0 325757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1 0 0"/>
              <a:gd name="G9" fmla="+- 0 0 8190957"/>
              <a:gd name="G10" fmla="+- 5401 0 2700"/>
              <a:gd name="G11" fmla="cos G10 325757"/>
              <a:gd name="G12" fmla="sin G10 325757"/>
              <a:gd name="G13" fmla="cos 13500 325757"/>
              <a:gd name="G14" fmla="sin 13500 325757"/>
              <a:gd name="G15" fmla="+- G11 10800 0"/>
              <a:gd name="G16" fmla="+- G12 10800 0"/>
              <a:gd name="G17" fmla="+- G13 10800 0"/>
              <a:gd name="G18" fmla="+- G14 10800 0"/>
              <a:gd name="G19" fmla="*/ 5401 1 2"/>
              <a:gd name="G20" fmla="+- G19 5400 0"/>
              <a:gd name="G21" fmla="cos G20 325757"/>
              <a:gd name="G22" fmla="sin G20 325757"/>
              <a:gd name="G23" fmla="+- G21 10800 0"/>
              <a:gd name="G24" fmla="+- G12 G23 G22"/>
              <a:gd name="G25" fmla="+- G22 G23 G11"/>
              <a:gd name="G26" fmla="cos 10800 325757"/>
              <a:gd name="G27" fmla="sin 10800 325757"/>
              <a:gd name="G28" fmla="cos 5401 325757"/>
              <a:gd name="G29" fmla="sin 5401 325757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8190957"/>
              <a:gd name="G36" fmla="sin G34 8190957"/>
              <a:gd name="G37" fmla="+/ 8190957 325757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1 G39"/>
              <a:gd name="G43" fmla="sin 540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6231 w 21600"/>
              <a:gd name="T5" fmla="*/ 1013 h 21600"/>
              <a:gd name="T6" fmla="*/ 6155 w 21600"/>
              <a:gd name="T7" fmla="*/ 17437 h 21600"/>
              <a:gd name="T8" fmla="*/ 8515 w 21600"/>
              <a:gd name="T9" fmla="*/ 5905 h 21600"/>
              <a:gd name="T10" fmla="*/ 24249 w 21600"/>
              <a:gd name="T11" fmla="*/ 11969 h 21600"/>
              <a:gd name="T12" fmla="*/ 18403 w 21600"/>
              <a:gd name="T13" fmla="*/ 16881 h 21600"/>
              <a:gd name="T14" fmla="*/ 13490 w 21600"/>
              <a:gd name="T15" fmla="*/ 11034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180" y="11267"/>
                </a:moveTo>
                <a:cubicBezTo>
                  <a:pt x="16194" y="11112"/>
                  <a:pt x="16201" y="10956"/>
                  <a:pt x="16201" y="10800"/>
                </a:cubicBezTo>
                <a:cubicBezTo>
                  <a:pt x="16201" y="7817"/>
                  <a:pt x="13782" y="5399"/>
                  <a:pt x="10800" y="5399"/>
                </a:cubicBezTo>
                <a:cubicBezTo>
                  <a:pt x="7817" y="5399"/>
                  <a:pt x="5399" y="7817"/>
                  <a:pt x="5399" y="10800"/>
                </a:cubicBezTo>
                <a:cubicBezTo>
                  <a:pt x="5398" y="12562"/>
                  <a:pt x="6259" y="14214"/>
                  <a:pt x="7703" y="15225"/>
                </a:cubicBezTo>
                <a:lnTo>
                  <a:pt x="4607" y="19648"/>
                </a:lnTo>
                <a:cubicBezTo>
                  <a:pt x="1719" y="17627"/>
                  <a:pt x="0" y="1432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112"/>
                  <a:pt x="21586" y="11424"/>
                  <a:pt x="21559" y="11735"/>
                </a:cubicBezTo>
                <a:lnTo>
                  <a:pt x="24249" y="11969"/>
                </a:lnTo>
                <a:lnTo>
                  <a:pt x="18403" y="16881"/>
                </a:lnTo>
                <a:lnTo>
                  <a:pt x="13490" y="11034"/>
                </a:lnTo>
                <a:lnTo>
                  <a:pt x="16180" y="11267"/>
                </a:lnTo>
                <a:close/>
              </a:path>
            </a:pathLst>
          </a:custGeom>
          <a:solidFill>
            <a:srgbClr val="E9E9E9"/>
          </a:solidFill>
          <a:ln w="38100">
            <a:solidFill>
              <a:srgbClr val="A5A5A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159375" y="2278063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1000" b="1">
                <a:latin typeface="Arial" charset="0"/>
                <a:cs typeface="Times New Roman" charset="0"/>
              </a:rPr>
              <a:t>Asiantuntijaraati tapauksittain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1482725" y="3492500"/>
            <a:ext cx="160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fi-FI" sz="1400" b="1">
                <a:latin typeface="Arial" charset="0"/>
                <a:cs typeface="Times New Roman" charset="0"/>
              </a:rPr>
              <a:t>Globaalit markkinat,</a:t>
            </a:r>
          </a:p>
          <a:p>
            <a:r>
              <a:rPr lang="fi-FI" sz="1400" b="1">
                <a:latin typeface="Arial" charset="0"/>
                <a:cs typeface="Times New Roman" charset="0"/>
              </a:rPr>
              <a:t>asiakkaiden tarpeet</a:t>
            </a:r>
          </a:p>
        </p:txBody>
      </p:sp>
      <p:sp>
        <p:nvSpPr>
          <p:cNvPr id="6149" name="AutoShape 6"/>
          <p:cNvSpPr>
            <a:spLocks noChangeArrowheads="1"/>
          </p:cNvSpPr>
          <p:nvPr/>
        </p:nvSpPr>
        <p:spPr bwMode="auto">
          <a:xfrm>
            <a:off x="488950" y="2120900"/>
            <a:ext cx="2676525" cy="685800"/>
          </a:xfrm>
          <a:prstGeom prst="rightArrow">
            <a:avLst>
              <a:gd name="adj1" fmla="val 100000"/>
              <a:gd name="adj2" fmla="val 88427"/>
            </a:avLst>
          </a:prstGeom>
          <a:gradFill rotWithShape="0">
            <a:gsLst>
              <a:gs pos="0">
                <a:srgbClr val="109823"/>
              </a:gs>
              <a:gs pos="100000">
                <a:srgbClr val="109823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100" b="1">
                <a:solidFill>
                  <a:schemeClr val="bg1"/>
                </a:solidFill>
                <a:latin typeface="Arial" charset="0"/>
                <a:cs typeface="Times New Roman" charset="0"/>
              </a:rPr>
              <a:t>Tunnistettu asiakastarve</a:t>
            </a:r>
          </a:p>
          <a:p>
            <a:r>
              <a:rPr lang="fi-FI" sz="1100" b="1">
                <a:solidFill>
                  <a:schemeClr val="bg1"/>
                </a:solidFill>
                <a:latin typeface="Arial" charset="0"/>
                <a:cs typeface="Times New Roman" charset="0"/>
              </a:rPr>
              <a:t>ja innovaattorin ehdotus </a:t>
            </a:r>
          </a:p>
          <a:p>
            <a:r>
              <a:rPr lang="fi-FI" sz="1100" b="1">
                <a:solidFill>
                  <a:schemeClr val="bg1"/>
                </a:solidFill>
                <a:latin typeface="Arial" charset="0"/>
                <a:cs typeface="Times New Roman" charset="0"/>
              </a:rPr>
              <a:t>tuotteeksi tai  palveluksi</a:t>
            </a: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2057400" y="577850"/>
            <a:ext cx="663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 b="1">
                <a:latin typeface="Arial" charset="0"/>
                <a:cs typeface="Times New Roman" charset="0"/>
              </a:rPr>
              <a:t>Innovaatiopankin liiketoimintaprosessi</a:t>
            </a: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3644900" y="4865688"/>
            <a:ext cx="1392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1000" b="1">
                <a:latin typeface="Arial" charset="0"/>
                <a:cs typeface="Times New Roman" charset="0"/>
              </a:rPr>
              <a:t>Kauppa tuottajan /  </a:t>
            </a:r>
          </a:p>
          <a:p>
            <a:r>
              <a:rPr lang="fi-FI" sz="1000" b="1">
                <a:latin typeface="Arial" charset="0"/>
                <a:cs typeface="Times New Roman" charset="0"/>
              </a:rPr>
              <a:t>hyödyntäjän kanssa</a:t>
            </a:r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4419600" y="3149600"/>
            <a:ext cx="1676400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1000" b="1">
                <a:latin typeface="Arial" charset="0"/>
                <a:cs typeface="Times New Roman" charset="0"/>
              </a:rPr>
              <a:t>IBA:n johto</a:t>
            </a:r>
          </a:p>
          <a:p>
            <a:pPr>
              <a:lnSpc>
                <a:spcPct val="120000"/>
              </a:lnSpc>
            </a:pPr>
            <a:r>
              <a:rPr lang="fi-FI" sz="900">
                <a:latin typeface="Arial" charset="0"/>
                <a:cs typeface="Times New Roman" charset="0"/>
              </a:rPr>
              <a:t>- Yritysjohto</a:t>
            </a:r>
          </a:p>
          <a:p>
            <a:pPr>
              <a:lnSpc>
                <a:spcPct val="120000"/>
              </a:lnSpc>
            </a:pPr>
            <a:r>
              <a:rPr lang="fi-FI" sz="900">
                <a:latin typeface="Arial" charset="0"/>
                <a:cs typeface="Times New Roman" charset="0"/>
              </a:rPr>
              <a:t>- Taloushallinto</a:t>
            </a:r>
          </a:p>
          <a:p>
            <a:pPr>
              <a:lnSpc>
                <a:spcPct val="120000"/>
              </a:lnSpc>
            </a:pPr>
            <a:r>
              <a:rPr lang="fi-FI" sz="900">
                <a:latin typeface="Arial" charset="0"/>
                <a:cs typeface="Times New Roman" charset="0"/>
              </a:rPr>
              <a:t>- Sopimusjuridiikka</a:t>
            </a:r>
            <a:endParaRPr lang="fi-FI" sz="1000" b="1">
              <a:latin typeface="Arial" charset="0"/>
              <a:cs typeface="Times New Roman" charset="0"/>
            </a:endParaRPr>
          </a:p>
        </p:txBody>
      </p:sp>
      <p:sp>
        <p:nvSpPr>
          <p:cNvPr id="6154" name="Text Box 13"/>
          <p:cNvSpPr txBox="1">
            <a:spLocks noChangeArrowheads="1"/>
          </p:cNvSpPr>
          <p:nvPr/>
        </p:nvSpPr>
        <p:spPr bwMode="auto">
          <a:xfrm>
            <a:off x="3695700" y="1963738"/>
            <a:ext cx="1612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1000" b="1">
                <a:latin typeface="Arial" charset="0"/>
                <a:cs typeface="Times New Roman" charset="0"/>
              </a:rPr>
              <a:t>Neuvottelut ja sopimus </a:t>
            </a:r>
          </a:p>
          <a:p>
            <a:r>
              <a:rPr lang="fi-FI" sz="1000" b="1">
                <a:latin typeface="Arial" charset="0"/>
                <a:cs typeface="Times New Roman" charset="0"/>
              </a:rPr>
              <a:t>innovaattorin kanssa</a:t>
            </a:r>
          </a:p>
        </p:txBody>
      </p:sp>
      <p:sp>
        <p:nvSpPr>
          <p:cNvPr id="6160" name="AutoShape 25"/>
          <p:cNvSpPr>
            <a:spLocks noChangeArrowheads="1"/>
          </p:cNvSpPr>
          <p:nvPr/>
        </p:nvSpPr>
        <p:spPr bwMode="auto">
          <a:xfrm>
            <a:off x="6553200" y="1371600"/>
            <a:ext cx="2438400" cy="676275"/>
          </a:xfrm>
          <a:prstGeom prst="downArrowCallout">
            <a:avLst>
              <a:gd name="adj1" fmla="val 141521"/>
              <a:gd name="adj2" fmla="val 70761"/>
              <a:gd name="adj3" fmla="val 33333"/>
              <a:gd name="adj4" fmla="val 66667"/>
            </a:avLst>
          </a:prstGeom>
          <a:gradFill rotWithShape="0">
            <a:gsLst>
              <a:gs pos="0">
                <a:srgbClr val="109823"/>
              </a:gs>
              <a:gs pos="100000">
                <a:srgbClr val="10982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fi-FI" sz="1400" b="1">
                <a:solidFill>
                  <a:schemeClr val="bg1"/>
                </a:solidFill>
                <a:latin typeface="Arial" charset="0"/>
                <a:cs typeface="Times New Roman" charset="0"/>
              </a:rPr>
              <a:t>RAHOITTAJAT</a:t>
            </a:r>
          </a:p>
        </p:txBody>
      </p:sp>
      <p:sp>
        <p:nvSpPr>
          <p:cNvPr id="6162" name="AutoShape 27"/>
          <p:cNvSpPr>
            <a:spLocks noChangeArrowheads="1"/>
          </p:cNvSpPr>
          <p:nvPr/>
        </p:nvSpPr>
        <p:spPr bwMode="auto">
          <a:xfrm>
            <a:off x="6705600" y="4800600"/>
            <a:ext cx="2292350" cy="304800"/>
          </a:xfrm>
          <a:prstGeom prst="leftArrow">
            <a:avLst>
              <a:gd name="adj1" fmla="val 100000"/>
              <a:gd name="adj2" fmla="val 163334"/>
            </a:avLst>
          </a:prstGeom>
          <a:gradFill rotWithShape="0">
            <a:gsLst>
              <a:gs pos="0">
                <a:srgbClr val="109823">
                  <a:gamma/>
                  <a:shade val="46275"/>
                  <a:invGamma/>
                </a:srgbClr>
              </a:gs>
              <a:gs pos="100000">
                <a:srgbClr val="109823"/>
              </a:gs>
            </a:gsLst>
            <a:lin ang="0" scaled="1"/>
          </a:gra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Pankit</a:t>
            </a:r>
          </a:p>
        </p:txBody>
      </p:sp>
      <p:sp>
        <p:nvSpPr>
          <p:cNvPr id="6163" name="Text Box 28"/>
          <p:cNvSpPr txBox="1">
            <a:spLocks noChangeArrowheads="1"/>
          </p:cNvSpPr>
          <p:nvPr/>
        </p:nvSpPr>
        <p:spPr bwMode="auto">
          <a:xfrm>
            <a:off x="5705475" y="4159250"/>
            <a:ext cx="965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1000" b="1">
                <a:latin typeface="Arial" charset="0"/>
                <a:cs typeface="Times New Roman" charset="0"/>
              </a:rPr>
              <a:t>Kehittämis-</a:t>
            </a:r>
          </a:p>
          <a:p>
            <a:r>
              <a:rPr lang="fi-FI" sz="1000" b="1">
                <a:latin typeface="Arial" charset="0"/>
                <a:cs typeface="Times New Roman" charset="0"/>
              </a:rPr>
              <a:t>ryhmä</a:t>
            </a:r>
          </a:p>
          <a:p>
            <a:r>
              <a:rPr lang="fi-FI" sz="1000" b="1">
                <a:latin typeface="Arial" charset="0"/>
                <a:cs typeface="Times New Roman" charset="0"/>
              </a:rPr>
              <a:t>tapauksittain</a:t>
            </a:r>
          </a:p>
        </p:txBody>
      </p:sp>
      <p:sp>
        <p:nvSpPr>
          <p:cNvPr id="6164" name="Text Box 29"/>
          <p:cNvSpPr txBox="1">
            <a:spLocks noChangeArrowheads="1"/>
          </p:cNvSpPr>
          <p:nvPr/>
        </p:nvSpPr>
        <p:spPr bwMode="auto">
          <a:xfrm>
            <a:off x="5929313" y="3165475"/>
            <a:ext cx="8905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1000" b="1">
                <a:latin typeface="Arial" charset="0"/>
                <a:cs typeface="Times New Roman" charset="0"/>
              </a:rPr>
              <a:t>Tuote-</a:t>
            </a:r>
          </a:p>
          <a:p>
            <a:r>
              <a:rPr lang="fi-FI" sz="1000" b="1">
                <a:latin typeface="Arial" charset="0"/>
                <a:cs typeface="Times New Roman" charset="0"/>
              </a:rPr>
              <a:t>suojaus</a:t>
            </a:r>
          </a:p>
          <a:p>
            <a:r>
              <a:rPr lang="fi-FI" sz="1000" b="1">
                <a:latin typeface="Arial" charset="0"/>
                <a:cs typeface="Times New Roman" charset="0"/>
              </a:rPr>
              <a:t>patentti,</a:t>
            </a:r>
          </a:p>
          <a:p>
            <a:r>
              <a:rPr lang="fi-FI" sz="1000" b="1">
                <a:latin typeface="Arial" charset="0"/>
                <a:cs typeface="Times New Roman" charset="0"/>
              </a:rPr>
              <a:t>mallisuoja</a:t>
            </a:r>
          </a:p>
        </p:txBody>
      </p:sp>
      <p:sp>
        <p:nvSpPr>
          <p:cNvPr id="6165" name="Text Box 31"/>
          <p:cNvSpPr txBox="1">
            <a:spLocks noChangeArrowheads="1"/>
          </p:cNvSpPr>
          <p:nvPr/>
        </p:nvSpPr>
        <p:spPr bwMode="auto">
          <a:xfrm>
            <a:off x="5122863" y="4672013"/>
            <a:ext cx="895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1000" b="1">
                <a:latin typeface="Arial" charset="0"/>
                <a:cs typeface="Times New Roman" charset="0"/>
              </a:rPr>
              <a:t>Proton </a:t>
            </a:r>
          </a:p>
          <a:p>
            <a:r>
              <a:rPr lang="fi-FI" sz="1000" b="1">
                <a:latin typeface="Arial" charset="0"/>
                <a:cs typeface="Times New Roman" charset="0"/>
              </a:rPr>
              <a:t>teettäminen</a:t>
            </a:r>
          </a:p>
        </p:txBody>
      </p:sp>
      <p:sp>
        <p:nvSpPr>
          <p:cNvPr id="6173" name="Text Box 3"/>
          <p:cNvSpPr txBox="1">
            <a:spLocks noChangeArrowheads="1"/>
          </p:cNvSpPr>
          <p:nvPr/>
        </p:nvSpPr>
        <p:spPr bwMode="auto">
          <a:xfrm>
            <a:off x="5715000" y="2790825"/>
            <a:ext cx="1752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1000" b="1">
                <a:latin typeface="Arial" charset="0"/>
                <a:cs typeface="Times New Roman" charset="0"/>
              </a:rPr>
              <a:t> Päätökset</a:t>
            </a:r>
          </a:p>
        </p:txBody>
      </p:sp>
      <p:sp>
        <p:nvSpPr>
          <p:cNvPr id="6174" name="AutoShape 27"/>
          <p:cNvSpPr>
            <a:spLocks noChangeArrowheads="1"/>
          </p:cNvSpPr>
          <p:nvPr/>
        </p:nvSpPr>
        <p:spPr bwMode="auto">
          <a:xfrm>
            <a:off x="6705600" y="4419600"/>
            <a:ext cx="2292350" cy="304800"/>
          </a:xfrm>
          <a:prstGeom prst="leftArrow">
            <a:avLst>
              <a:gd name="adj1" fmla="val 100000"/>
              <a:gd name="adj2" fmla="val 163334"/>
            </a:avLst>
          </a:prstGeom>
          <a:gradFill rotWithShape="0">
            <a:gsLst>
              <a:gs pos="0">
                <a:srgbClr val="109823">
                  <a:gamma/>
                  <a:shade val="46275"/>
                  <a:invGamma/>
                </a:srgbClr>
              </a:gs>
              <a:gs pos="100000">
                <a:srgbClr val="109823"/>
              </a:gs>
            </a:gsLst>
            <a:lin ang="0" scaled="1"/>
          </a:gra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Sijoittajat</a:t>
            </a:r>
          </a:p>
        </p:txBody>
      </p:sp>
      <p:sp>
        <p:nvSpPr>
          <p:cNvPr id="6175" name="AutoShape 27"/>
          <p:cNvSpPr>
            <a:spLocks noChangeArrowheads="1"/>
          </p:cNvSpPr>
          <p:nvPr/>
        </p:nvSpPr>
        <p:spPr bwMode="auto">
          <a:xfrm>
            <a:off x="6705600" y="4033838"/>
            <a:ext cx="2292350" cy="304800"/>
          </a:xfrm>
          <a:prstGeom prst="leftArrow">
            <a:avLst>
              <a:gd name="adj1" fmla="val 100000"/>
              <a:gd name="adj2" fmla="val 163334"/>
            </a:avLst>
          </a:prstGeom>
          <a:gradFill rotWithShape="0">
            <a:gsLst>
              <a:gs pos="0">
                <a:srgbClr val="109823">
                  <a:gamma/>
                  <a:shade val="46275"/>
                  <a:invGamma/>
                </a:srgbClr>
              </a:gs>
              <a:gs pos="100000">
                <a:srgbClr val="109823"/>
              </a:gs>
            </a:gsLst>
            <a:lin ang="0" scaled="1"/>
          </a:gra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Teollisuussijoitus</a:t>
            </a:r>
          </a:p>
        </p:txBody>
      </p:sp>
      <p:sp>
        <p:nvSpPr>
          <p:cNvPr id="6176" name="AutoShape 27"/>
          <p:cNvSpPr>
            <a:spLocks noChangeArrowheads="1"/>
          </p:cNvSpPr>
          <p:nvPr/>
        </p:nvSpPr>
        <p:spPr bwMode="auto">
          <a:xfrm>
            <a:off x="6705600" y="3648075"/>
            <a:ext cx="2292350" cy="304800"/>
          </a:xfrm>
          <a:prstGeom prst="leftArrow">
            <a:avLst>
              <a:gd name="adj1" fmla="val 100000"/>
              <a:gd name="adj2" fmla="val 163334"/>
            </a:avLst>
          </a:prstGeom>
          <a:gradFill rotWithShape="0">
            <a:gsLst>
              <a:gs pos="0">
                <a:srgbClr val="109823">
                  <a:gamma/>
                  <a:shade val="46275"/>
                  <a:invGamma/>
                </a:srgbClr>
              </a:gs>
              <a:gs pos="100000">
                <a:srgbClr val="109823"/>
              </a:gs>
            </a:gsLst>
            <a:lin ang="0" scaled="1"/>
          </a:gra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Finnvera</a:t>
            </a:r>
          </a:p>
        </p:txBody>
      </p:sp>
      <p:sp>
        <p:nvSpPr>
          <p:cNvPr id="6177" name="AutoShape 27"/>
          <p:cNvSpPr>
            <a:spLocks noChangeArrowheads="1"/>
          </p:cNvSpPr>
          <p:nvPr/>
        </p:nvSpPr>
        <p:spPr bwMode="auto">
          <a:xfrm>
            <a:off x="6705600" y="3271838"/>
            <a:ext cx="2292350" cy="304800"/>
          </a:xfrm>
          <a:prstGeom prst="leftArrow">
            <a:avLst>
              <a:gd name="adj1" fmla="val 100000"/>
              <a:gd name="adj2" fmla="val 163334"/>
            </a:avLst>
          </a:prstGeom>
          <a:gradFill rotWithShape="0">
            <a:gsLst>
              <a:gs pos="0">
                <a:srgbClr val="109823">
                  <a:gamma/>
                  <a:shade val="46275"/>
                  <a:invGamma/>
                </a:srgbClr>
              </a:gs>
              <a:gs pos="100000">
                <a:srgbClr val="109823"/>
              </a:gs>
            </a:gsLst>
            <a:lin ang="0" scaled="1"/>
          </a:gra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TEKES</a:t>
            </a:r>
          </a:p>
        </p:txBody>
      </p:sp>
      <p:sp>
        <p:nvSpPr>
          <p:cNvPr id="6178" name="AutoShape 27"/>
          <p:cNvSpPr>
            <a:spLocks noChangeArrowheads="1"/>
          </p:cNvSpPr>
          <p:nvPr/>
        </p:nvSpPr>
        <p:spPr bwMode="auto">
          <a:xfrm>
            <a:off x="6705600" y="2890838"/>
            <a:ext cx="2292350" cy="304800"/>
          </a:xfrm>
          <a:prstGeom prst="leftArrow">
            <a:avLst>
              <a:gd name="adj1" fmla="val 100000"/>
              <a:gd name="adj2" fmla="val 163334"/>
            </a:avLst>
          </a:prstGeom>
          <a:gradFill rotWithShape="0">
            <a:gsLst>
              <a:gs pos="0">
                <a:srgbClr val="109823">
                  <a:gamma/>
                  <a:shade val="46275"/>
                  <a:invGamma/>
                </a:srgbClr>
              </a:gs>
              <a:gs pos="100000">
                <a:srgbClr val="109823"/>
              </a:gs>
            </a:gsLst>
            <a:lin ang="0" scaled="1"/>
          </a:gra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SITRA</a:t>
            </a:r>
          </a:p>
        </p:txBody>
      </p:sp>
      <p:sp>
        <p:nvSpPr>
          <p:cNvPr id="6179" name="AutoShape 27"/>
          <p:cNvSpPr>
            <a:spLocks noChangeArrowheads="1"/>
          </p:cNvSpPr>
          <p:nvPr/>
        </p:nvSpPr>
        <p:spPr bwMode="auto">
          <a:xfrm>
            <a:off x="6711950" y="2509838"/>
            <a:ext cx="2292350" cy="304800"/>
          </a:xfrm>
          <a:prstGeom prst="leftArrow">
            <a:avLst>
              <a:gd name="adj1" fmla="val 100000"/>
              <a:gd name="adj2" fmla="val 163334"/>
            </a:avLst>
          </a:prstGeom>
          <a:gradFill rotWithShape="0">
            <a:gsLst>
              <a:gs pos="0">
                <a:srgbClr val="109823">
                  <a:gamma/>
                  <a:shade val="46275"/>
                  <a:invGamma/>
                </a:srgbClr>
              </a:gs>
              <a:gs pos="100000">
                <a:srgbClr val="109823"/>
              </a:gs>
            </a:gsLst>
            <a:lin ang="0" scaled="1"/>
          </a:gra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Keksintösäätiö</a:t>
            </a:r>
          </a:p>
        </p:txBody>
      </p:sp>
      <p:sp>
        <p:nvSpPr>
          <p:cNvPr id="6180" name="AutoShape 27"/>
          <p:cNvSpPr>
            <a:spLocks noChangeArrowheads="1"/>
          </p:cNvSpPr>
          <p:nvPr/>
        </p:nvSpPr>
        <p:spPr bwMode="auto">
          <a:xfrm>
            <a:off x="6711950" y="2133600"/>
            <a:ext cx="2292350" cy="304800"/>
          </a:xfrm>
          <a:prstGeom prst="leftArrow">
            <a:avLst>
              <a:gd name="adj1" fmla="val 100000"/>
              <a:gd name="adj2" fmla="val 163334"/>
            </a:avLst>
          </a:prstGeom>
          <a:gradFill rotWithShape="0">
            <a:gsLst>
              <a:gs pos="0">
                <a:srgbClr val="109823">
                  <a:gamma/>
                  <a:shade val="46275"/>
                  <a:invGamma/>
                </a:srgbClr>
              </a:gs>
              <a:gs pos="100000">
                <a:srgbClr val="109823"/>
              </a:gs>
            </a:gsLst>
            <a:lin ang="0" scaled="1"/>
          </a:gra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000" b="1">
                <a:solidFill>
                  <a:schemeClr val="bg1"/>
                </a:solidFill>
                <a:latin typeface="Arial" charset="0"/>
                <a:cs typeface="Times New Roman" charset="0"/>
              </a:rPr>
              <a:t>Avustusten hyödyntäminen</a:t>
            </a:r>
          </a:p>
        </p:txBody>
      </p:sp>
      <p:pic>
        <p:nvPicPr>
          <p:cNvPr id="6193" name="Picture 49" descr="iba_logo_2_pieni.jpg                                           000EFF97Macintosh HD                   7C2693B4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56000" y="3206750"/>
            <a:ext cx="841375" cy="658813"/>
          </a:xfrm>
          <a:prstGeom prst="rect">
            <a:avLst/>
          </a:prstGeom>
          <a:noFill/>
        </p:spPr>
      </p:pic>
      <p:pic>
        <p:nvPicPr>
          <p:cNvPr id="6194" name="Picture 50" descr="iba_logo_2_pieni.jpg                                           000EFF97Macintosh HD                   7C2693B4: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04800"/>
            <a:ext cx="1273175" cy="99695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186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i="1">
                <a:solidFill>
                  <a:srgbClr val="008000"/>
                </a:solidFill>
                <a:latin typeface="Arial Black" pitchFamily="34" charset="0"/>
              </a:rPr>
              <a:t>IBA- liikeidea </a:t>
            </a:r>
            <a:r>
              <a:rPr lang="fi-FI" sz="1800" i="1">
                <a:solidFill>
                  <a:srgbClr val="008000"/>
                </a:solidFill>
                <a:latin typeface="Arial Black" pitchFamily="34" charset="0"/>
              </a:rPr>
              <a:t>(toiminta-ajatus)</a:t>
            </a:r>
            <a:r>
              <a:rPr lang="fi-FI" i="1">
                <a:solidFill>
                  <a:srgbClr val="008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Valittujen keksintöjen ja ideoitten kehittäminen hyötyä tuottaviksi  innovaatioiksi hankkimalla ideoita ja keksintöjä, jalostamalla niitä sekä markkinoimalla ne hyödyntäjille.</a:t>
            </a:r>
          </a:p>
        </p:txBody>
      </p:sp>
    </p:spTree>
  </p:cSld>
  <p:clrMapOvr>
    <a:masterClrMapping/>
  </p:clrMapOvr>
  <p:transition spd="med" advClick="0" advTm="7254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85800"/>
            <a:ext cx="7772400" cy="1143000"/>
          </a:xfrm>
        </p:spPr>
        <p:txBody>
          <a:bodyPr/>
          <a:lstStyle/>
          <a:p>
            <a:pPr algn="l"/>
            <a:r>
              <a:rPr lang="fi-FI" i="1">
                <a:solidFill>
                  <a:srgbClr val="008000"/>
                </a:solidFill>
                <a:latin typeface="Arial Black" pitchFamily="34" charset="0"/>
              </a:rPr>
              <a:t>IBA- visio </a:t>
            </a:r>
            <a:r>
              <a:rPr lang="fi-FI" sz="1800" i="1">
                <a:solidFill>
                  <a:srgbClr val="008000"/>
                </a:solidFill>
                <a:latin typeface="Arial Black" pitchFamily="34" charset="0"/>
              </a:rPr>
              <a:t>(päämäärä)</a:t>
            </a:r>
            <a:endParaRPr lang="fi-FI" i="1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IBA on alansa johtava, innovaatioiden kaupallistamista toteuttava yritys, jota arvostetaan erityisesti uusien tuotteiden, palvelujen ja toimintatapojen avulla hyvinvointia lisäävänä toimijana.</a:t>
            </a:r>
          </a:p>
        </p:txBody>
      </p:sp>
    </p:spTree>
  </p:cSld>
  <p:clrMapOvr>
    <a:masterClrMapping/>
  </p:clrMapOvr>
  <p:transition spd="med" advClick="0" advTm="7597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i="1">
                <a:solidFill>
                  <a:srgbClr val="008000"/>
                </a:solidFill>
                <a:latin typeface="Arial Black" pitchFamily="34" charset="0"/>
              </a:rPr>
              <a:t>IBA- missio </a:t>
            </a:r>
            <a:r>
              <a:rPr lang="fi-FI" sz="1800" i="1">
                <a:solidFill>
                  <a:srgbClr val="008000"/>
                </a:solidFill>
                <a:latin typeface="Arial Black" pitchFamily="34" charset="0"/>
              </a:rPr>
              <a:t>(avain-tehtävä)</a:t>
            </a:r>
            <a:r>
              <a:rPr lang="fi-FI" i="1">
                <a:solidFill>
                  <a:srgbClr val="008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fi-FI" b="1"/>
              <a:t>”Innovaatiotehdas”</a:t>
            </a:r>
          </a:p>
          <a:p>
            <a:r>
              <a:rPr lang="fi-FI"/>
              <a:t>Hankkii ja valitsee kaupallistettavaksi päätetyt sekä taloudellisesti kannattaviksi arvioidut keksinnöt ja ideat IBA:n työstettäviksi</a:t>
            </a:r>
          </a:p>
          <a:p>
            <a:r>
              <a:rPr lang="fi-FI"/>
              <a:t>Kehittää ja kaupallistaa ne tuote-, palvelu- tai toimintainnovaatioiksi </a:t>
            </a:r>
          </a:p>
          <a:p>
            <a:r>
              <a:rPr lang="fi-FI"/>
              <a:t>Tehdä tarvittavat sopimukset eri osapuolien kanssa</a:t>
            </a:r>
          </a:p>
          <a:p>
            <a:r>
              <a:rPr lang="fi-FI"/>
              <a:t>Hoitaa patentointi- ja mallisuoja-asiat </a:t>
            </a:r>
          </a:p>
          <a:p>
            <a:r>
              <a:rPr lang="fi-FI"/>
              <a:t>Markkinoida tuotteet hyödyntäjille</a:t>
            </a:r>
          </a:p>
        </p:txBody>
      </p:sp>
    </p:spTree>
  </p:cSld>
  <p:clrMapOvr>
    <a:masterClrMapping/>
  </p:clrMapOvr>
  <p:transition spd="med" advClick="0" advTm="12995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i="1">
                <a:solidFill>
                  <a:srgbClr val="008000"/>
                </a:solidFill>
                <a:latin typeface="Arial Black" pitchFamily="34" charset="0"/>
              </a:rPr>
              <a:t>IBA- yrityksen arvot </a:t>
            </a:r>
            <a:r>
              <a:rPr lang="fi-FI" sz="2000" i="1">
                <a:solidFill>
                  <a:srgbClr val="008000"/>
                </a:solidFill>
                <a:latin typeface="Arial Black" pitchFamily="34" charset="0"/>
              </a:rPr>
              <a:t>”LYYLI”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fi-FI" sz="1800" b="1">
                <a:solidFill>
                  <a:srgbClr val="006600"/>
                </a:solidFill>
              </a:rPr>
              <a:t>Luovuus </a:t>
            </a:r>
          </a:p>
          <a:p>
            <a:pPr lvl="2"/>
            <a:r>
              <a:rPr lang="fi-FI" sz="1800"/>
              <a:t>Ennakkoluuloton, positiivinen asenne, tahto löytää ratkaisu, luovien ihmisten erilaisuuden ymmärrys</a:t>
            </a:r>
            <a:endParaRPr lang="fi-FI" sz="2000"/>
          </a:p>
          <a:p>
            <a:r>
              <a:rPr lang="fi-FI" sz="1800" b="1">
                <a:solidFill>
                  <a:srgbClr val="006600"/>
                </a:solidFill>
              </a:rPr>
              <a:t>Yrittäjyys</a:t>
            </a:r>
            <a:r>
              <a:rPr lang="fi-FI" sz="1800" b="1"/>
              <a:t> </a:t>
            </a:r>
          </a:p>
          <a:p>
            <a:pPr lvl="2"/>
            <a:r>
              <a:rPr lang="fi-FI" sz="1800"/>
              <a:t>markkinahenkisyys, sitkeys, riskinsieto, innostus, itsellisyys</a:t>
            </a:r>
            <a:endParaRPr lang="fi-FI" sz="2000"/>
          </a:p>
          <a:p>
            <a:r>
              <a:rPr lang="fi-FI" sz="1800" b="1">
                <a:solidFill>
                  <a:srgbClr val="006600"/>
                </a:solidFill>
              </a:rPr>
              <a:t>Yhteistyö </a:t>
            </a:r>
          </a:p>
          <a:p>
            <a:pPr lvl="2"/>
            <a:r>
              <a:rPr lang="fi-FI" sz="1800"/>
              <a:t>valmius pitkäjänteiseen yhteistyöhön hyvin erilaisten ihmisten ja organisaatioiden kanssa, ”energisoiva vuorovaikutus”</a:t>
            </a:r>
          </a:p>
          <a:p>
            <a:r>
              <a:rPr lang="fi-FI" sz="1800" b="1">
                <a:solidFill>
                  <a:srgbClr val="006600"/>
                </a:solidFill>
              </a:rPr>
              <a:t>Luotettavuus </a:t>
            </a:r>
          </a:p>
          <a:p>
            <a:pPr lvl="2"/>
            <a:r>
              <a:rPr lang="fi-FI" sz="1800"/>
              <a:t>taloudellisesti ja eettisesti kestävä toiminta, rehellisyys, suoruus, sopimukset pitää</a:t>
            </a:r>
            <a:endParaRPr lang="fi-FI" sz="2000"/>
          </a:p>
          <a:p>
            <a:r>
              <a:rPr lang="fi-FI" sz="1800" b="1">
                <a:solidFill>
                  <a:srgbClr val="006600"/>
                </a:solidFill>
              </a:rPr>
              <a:t>Inhimillisyys</a:t>
            </a:r>
          </a:p>
          <a:p>
            <a:pPr lvl="2"/>
            <a:r>
              <a:rPr lang="fi-FI" sz="1800"/>
              <a:t>ihmisläheisyys, toisen arvostaminen, epäonnistuminen on sallittua</a:t>
            </a:r>
          </a:p>
          <a:p>
            <a:endParaRPr lang="fi-FI" sz="2000"/>
          </a:p>
          <a:p>
            <a:pPr>
              <a:buFontTx/>
              <a:buNone/>
            </a:pPr>
            <a:endParaRPr lang="fi-FI" sz="1600" b="1"/>
          </a:p>
        </p:txBody>
      </p:sp>
    </p:spTree>
  </p:cSld>
  <p:clrMapOvr>
    <a:masterClrMapping/>
  </p:clrMapOvr>
  <p:transition spd="med" advClick="0" advTm="10764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i="1">
                <a:solidFill>
                  <a:srgbClr val="008000"/>
                </a:solidFill>
                <a:latin typeface="Arial Black" pitchFamily="34" charset="0"/>
              </a:rPr>
              <a:t>IBA- yritys</a:t>
            </a:r>
            <a:endParaRPr lang="fi-FI" sz="1600" b="1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Yrityksen nimi; IBA Oy </a:t>
            </a:r>
          </a:p>
          <a:p>
            <a:r>
              <a:rPr lang="fi-FI"/>
              <a:t>Toimialue ja –paikka</a:t>
            </a:r>
          </a:p>
          <a:p>
            <a:r>
              <a:rPr lang="fi-FI"/>
              <a:t>Yhtiömuoto, osakeyhtiö, osuuskunta?</a:t>
            </a:r>
          </a:p>
          <a:p>
            <a:r>
              <a:rPr lang="fi-FI"/>
              <a:t>Hallitus</a:t>
            </a:r>
          </a:p>
          <a:p>
            <a:r>
              <a:rPr lang="fi-FI"/>
              <a:t>Johto ja muu, osaavat henkilöstö</a:t>
            </a:r>
          </a:p>
          <a:p>
            <a:r>
              <a:rPr lang="fi-FI"/>
              <a:t>Ohjausryhmä, ???</a:t>
            </a:r>
          </a:p>
          <a:p>
            <a:r>
              <a:rPr lang="fi-FI"/>
              <a:t>Projektiryhmät</a:t>
            </a:r>
          </a:p>
        </p:txBody>
      </p:sp>
    </p:spTree>
  </p:cSld>
  <p:clrMapOvr>
    <a:masterClrMapping/>
  </p:clrMapOvr>
  <p:transition spd="med" advClick="0" advTm="8814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i="1">
                <a:solidFill>
                  <a:srgbClr val="008000"/>
                </a:solidFill>
                <a:latin typeface="Arial Black" pitchFamily="34" charset="0"/>
              </a:rPr>
              <a:t>IBA- tuotteet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Innovaatiot eli ideasta kaupallistettavalle prototyyppi-asteelle kehitetyt tuotteet, palvelut- tai toimintakonseptit</a:t>
            </a:r>
          </a:p>
        </p:txBody>
      </p:sp>
    </p:spTree>
  </p:cSld>
  <p:clrMapOvr>
    <a:masterClrMapping/>
  </p:clrMapOvr>
  <p:transition spd="med" advClick="0" advTm="7722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i="1">
                <a:solidFill>
                  <a:srgbClr val="008000"/>
                </a:solidFill>
                <a:latin typeface="Arial Black" pitchFamily="34" charset="0"/>
              </a:rPr>
              <a:t>IBA- ”materiaalintoimittajat”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7772400" cy="4114800"/>
          </a:xfrm>
        </p:spPr>
        <p:txBody>
          <a:bodyPr/>
          <a:lstStyle/>
          <a:p>
            <a:r>
              <a:rPr lang="fi-FI"/>
              <a:t>Yksityiset keksijät, innovaattorit</a:t>
            </a:r>
          </a:p>
          <a:p>
            <a:r>
              <a:rPr lang="fi-FI"/>
              <a:t>Yritykset joilla on ”ylimääräisiä” ideoita</a:t>
            </a:r>
          </a:p>
          <a:p>
            <a:r>
              <a:rPr lang="fi-FI"/>
              <a:t>Organisaatio jolla on tarve kehittää uusi hyödyllinen toimintamalli</a:t>
            </a:r>
          </a:p>
        </p:txBody>
      </p:sp>
    </p:spTree>
  </p:cSld>
  <p:clrMapOvr>
    <a:masterClrMapping/>
  </p:clrMapOvr>
  <p:transition spd="med" advClick="0" advTm="7987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i="1">
                <a:solidFill>
                  <a:srgbClr val="006600"/>
                </a:solidFill>
                <a:latin typeface="Arial Black" pitchFamily="34" charset="0"/>
              </a:rPr>
              <a:t>IBA- asiakkaat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Teollisuus; valmistajat ja tuottajat</a:t>
            </a:r>
          </a:p>
          <a:p>
            <a:r>
              <a:rPr lang="fi-FI"/>
              <a:t>Palveluiden tuottajat </a:t>
            </a:r>
          </a:p>
          <a:p>
            <a:r>
              <a:rPr lang="fi-FI"/>
              <a:t>Uusien toimintamallien tarvitsijat, esim. julkinen hallinto</a:t>
            </a:r>
          </a:p>
          <a:p>
            <a:endParaRPr lang="fi-FI"/>
          </a:p>
          <a:p>
            <a:endParaRPr lang="fi-FI"/>
          </a:p>
        </p:txBody>
      </p:sp>
    </p:spTree>
  </p:cSld>
  <p:clrMapOvr>
    <a:masterClrMapping/>
  </p:clrMapOvr>
  <p:transition spd="med" advClick="0" advTm="7176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i="1">
                <a:solidFill>
                  <a:srgbClr val="008000"/>
                </a:solidFill>
                <a:latin typeface="Arial Black" pitchFamily="34" charset="0"/>
              </a:rPr>
              <a:t>IBA- strategiat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fi-FI"/>
              <a:t>Sitouttaa osapuolet kaupallistamisprosessiin yrittäjyydellä ja omistajuudella </a:t>
            </a:r>
          </a:p>
          <a:p>
            <a:pPr marL="533400" indent="-533400">
              <a:buFontTx/>
              <a:buAutoNum type="arabicPeriod"/>
            </a:pPr>
            <a:r>
              <a:rPr lang="fi-FI"/>
              <a:t>Toimia minimaalisilla kiinteillä kustannuksilla</a:t>
            </a:r>
          </a:p>
          <a:p>
            <a:pPr marL="533400" indent="-533400">
              <a:buFontTx/>
              <a:buAutoNum type="arabicPeriod"/>
            </a:pPr>
            <a:r>
              <a:rPr lang="fi-FI"/>
              <a:t>Luoda tehokas verkostomainen toimintatapa</a:t>
            </a:r>
          </a:p>
          <a:p>
            <a:pPr marL="533400" indent="-533400">
              <a:buFontTx/>
              <a:buAutoNum type="arabicPeriod"/>
            </a:pPr>
            <a:r>
              <a:rPr lang="fi-FI"/>
              <a:t>Luoda parhaita arviointimenetelmiä valittaessa ideoita IBA:n kehitettäväksi</a:t>
            </a:r>
          </a:p>
          <a:p>
            <a:pPr marL="533400" indent="-533400">
              <a:buFontTx/>
              <a:buAutoNum type="arabicPeriod"/>
            </a:pPr>
            <a:r>
              <a:rPr lang="fi-FI"/>
              <a:t>Projektikohtainen organisoituminen jossa hyödynnetään eri alojen asiantuntijoita </a:t>
            </a:r>
          </a:p>
          <a:p>
            <a:pPr marL="533400" indent="-533400">
              <a:buFontTx/>
              <a:buAutoNum type="arabicPeriod"/>
            </a:pPr>
            <a:r>
              <a:rPr lang="fi-FI"/>
              <a:t>erilaisten sidosryhmien ja vaikuttajien organisointi auttamaan toiminnassa</a:t>
            </a:r>
          </a:p>
          <a:p>
            <a:pPr marL="533400" indent="-533400">
              <a:buFontTx/>
              <a:buAutoNum type="arabicPeriod"/>
            </a:pPr>
            <a:endParaRPr lang="fi-FI"/>
          </a:p>
        </p:txBody>
      </p:sp>
    </p:spTree>
  </p:cSld>
  <p:clrMapOvr>
    <a:masterClrMapping/>
  </p:clrMapOvr>
  <p:transition spd="med" advClick="0" advTm="18268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4" name="Picture 48" descr="Maapallo.jpg                                                   0005B450Macintosh HD                   7C2693B4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1888" y="915988"/>
            <a:ext cx="1033462" cy="1023937"/>
          </a:xfrm>
          <a:prstGeom prst="rect">
            <a:avLst/>
          </a:prstGeom>
          <a:noFill/>
        </p:spPr>
      </p:pic>
      <p:sp>
        <p:nvSpPr>
          <p:cNvPr id="4129" name="Oval 33"/>
          <p:cNvSpPr>
            <a:spLocks noChangeArrowheads="1"/>
          </p:cNvSpPr>
          <p:nvPr/>
        </p:nvSpPr>
        <p:spPr bwMode="auto">
          <a:xfrm>
            <a:off x="457200" y="1828800"/>
            <a:ext cx="7010400" cy="3810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A5A5A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30" name="AutoShape 34"/>
          <p:cNvSpPr>
            <a:spLocks noChangeArrowheads="1"/>
          </p:cNvSpPr>
          <p:nvPr/>
        </p:nvSpPr>
        <p:spPr bwMode="auto">
          <a:xfrm>
            <a:off x="7086600" y="1981200"/>
            <a:ext cx="1828800" cy="3095625"/>
          </a:xfrm>
          <a:prstGeom prst="upArrow">
            <a:avLst>
              <a:gd name="adj1" fmla="val 100000"/>
              <a:gd name="adj2" fmla="val 33188"/>
            </a:avLst>
          </a:prstGeom>
          <a:gradFill rotWithShape="0">
            <a:gsLst>
              <a:gs pos="0">
                <a:srgbClr val="12AB27">
                  <a:gamma/>
                  <a:shade val="46275"/>
                  <a:invGamma/>
                </a:srgbClr>
              </a:gs>
              <a:gs pos="100000">
                <a:srgbClr val="12AB27"/>
              </a:gs>
            </a:gsLst>
            <a:lin ang="540000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Innovaatiokauppa</a:t>
            </a:r>
          </a:p>
          <a:p>
            <a:pPr algn="ctr"/>
            <a:endParaRPr lang="fi-FI" sz="1200" b="1">
              <a:solidFill>
                <a:schemeClr val="bg1"/>
              </a:solidFill>
              <a:latin typeface="Arial" charset="0"/>
              <a:cs typeface="Times New Roman" charset="0"/>
            </a:endParaRPr>
          </a:p>
          <a:p>
            <a:pPr algn="ctr"/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Hyödyntäjä -</a:t>
            </a:r>
          </a:p>
          <a:p>
            <a:pPr algn="ctr"/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Yritys Oy:n kanssa</a:t>
            </a:r>
          </a:p>
          <a:p>
            <a:pPr algn="ctr"/>
            <a:endParaRPr lang="fi-FI" sz="1200" b="1">
              <a:solidFill>
                <a:schemeClr val="bg1"/>
              </a:solidFill>
              <a:latin typeface="Arial" charset="0"/>
              <a:cs typeface="Times New Roman" charset="0"/>
            </a:endParaRPr>
          </a:p>
          <a:p>
            <a:pPr algn="ctr"/>
            <a:endParaRPr lang="fi-FI" sz="1200" b="1">
              <a:solidFill>
                <a:schemeClr val="bg1"/>
              </a:solidFill>
              <a:latin typeface="Arial" charset="0"/>
              <a:cs typeface="Times New Roman" charset="0"/>
            </a:endParaRPr>
          </a:p>
          <a:p>
            <a:pPr algn="ctr"/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TYÖTÄ!</a:t>
            </a:r>
            <a:endParaRPr lang="fi-FI"/>
          </a:p>
        </p:txBody>
      </p:sp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2438400" y="577850"/>
            <a:ext cx="4894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b="1">
                <a:latin typeface="Arial" charset="0"/>
                <a:cs typeface="Times New Roman" charset="0"/>
              </a:rPr>
              <a:t>Prosessin kuvaus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3571875" y="2058988"/>
            <a:ext cx="19764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1400" b="1">
                <a:latin typeface="Arial" charset="0"/>
                <a:cs typeface="Times New Roman" charset="0"/>
              </a:rPr>
              <a:t>rahoittaa ja omistaa</a:t>
            </a:r>
          </a:p>
          <a:p>
            <a:r>
              <a:rPr lang="fi-FI" sz="1400" b="1">
                <a:latin typeface="Arial" charset="0"/>
                <a:cs typeface="Times New Roman" charset="0"/>
              </a:rPr>
              <a:t>kehitysprosessin</a:t>
            </a:r>
          </a:p>
        </p:txBody>
      </p:sp>
      <p:sp>
        <p:nvSpPr>
          <p:cNvPr id="4117" name="Text Box 7"/>
          <p:cNvSpPr txBox="1">
            <a:spLocks noChangeArrowheads="1"/>
          </p:cNvSpPr>
          <p:nvPr/>
        </p:nvSpPr>
        <p:spPr bwMode="auto">
          <a:xfrm>
            <a:off x="665163" y="3455988"/>
            <a:ext cx="1017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800" b="1">
                <a:latin typeface="Arial" charset="0"/>
                <a:cs typeface="Times New Roman" charset="0"/>
              </a:rPr>
              <a:t>Innovaattorin</a:t>
            </a:r>
          </a:p>
          <a:p>
            <a:r>
              <a:rPr lang="fi-FI" sz="800" b="1">
                <a:latin typeface="Arial" charset="0"/>
                <a:cs typeface="Times New Roman" charset="0"/>
              </a:rPr>
              <a:t>ratkaisuehdotus</a:t>
            </a:r>
          </a:p>
        </p:txBody>
      </p:sp>
      <p:sp>
        <p:nvSpPr>
          <p:cNvPr id="4118" name="Text Box 7"/>
          <p:cNvSpPr txBox="1">
            <a:spLocks noChangeArrowheads="1"/>
          </p:cNvSpPr>
          <p:nvPr/>
        </p:nvSpPr>
        <p:spPr bwMode="auto">
          <a:xfrm>
            <a:off x="1752600" y="3149600"/>
            <a:ext cx="119221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800" b="1">
                <a:latin typeface="Arial" charset="0"/>
                <a:cs typeface="Times New Roman" charset="0"/>
              </a:rPr>
              <a:t>Sopimus</a:t>
            </a:r>
          </a:p>
          <a:p>
            <a:r>
              <a:rPr lang="fi-FI" sz="800" b="1">
                <a:latin typeface="Arial" charset="0"/>
                <a:cs typeface="Times New Roman" charset="0"/>
              </a:rPr>
              <a:t>innovaattorin</a:t>
            </a:r>
          </a:p>
          <a:p>
            <a:r>
              <a:rPr lang="fi-FI" sz="800" b="1">
                <a:latin typeface="Arial" charset="0"/>
                <a:cs typeface="Times New Roman" charset="0"/>
              </a:rPr>
              <a:t>kanssa</a:t>
            </a:r>
          </a:p>
        </p:txBody>
      </p:sp>
      <p:sp>
        <p:nvSpPr>
          <p:cNvPr id="4119" name="Text Box 7"/>
          <p:cNvSpPr txBox="1">
            <a:spLocks noChangeArrowheads="1"/>
          </p:cNvSpPr>
          <p:nvPr/>
        </p:nvSpPr>
        <p:spPr bwMode="auto">
          <a:xfrm>
            <a:off x="2667000" y="3149600"/>
            <a:ext cx="14351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800" b="1">
                <a:latin typeface="Arial" charset="0"/>
                <a:cs typeface="Times New Roman" charset="0"/>
              </a:rPr>
              <a:t>Asiantuntijaraati</a:t>
            </a:r>
          </a:p>
          <a:p>
            <a:r>
              <a:rPr lang="fi-FI" sz="800" b="1">
                <a:latin typeface="Arial" charset="0"/>
                <a:cs typeface="Times New Roman" charset="0"/>
              </a:rPr>
              <a:t>kutakin tapausta</a:t>
            </a:r>
          </a:p>
          <a:p>
            <a:r>
              <a:rPr lang="fi-FI" sz="800" b="1">
                <a:latin typeface="Arial" charset="0"/>
                <a:cs typeface="Times New Roman" charset="0"/>
              </a:rPr>
              <a:t>varten / PÄÄTÖS</a:t>
            </a:r>
          </a:p>
        </p:txBody>
      </p:sp>
      <p:sp>
        <p:nvSpPr>
          <p:cNvPr id="4120" name="Text Box 7"/>
          <p:cNvSpPr txBox="1">
            <a:spLocks noChangeArrowheads="1"/>
          </p:cNvSpPr>
          <p:nvPr/>
        </p:nvSpPr>
        <p:spPr bwMode="auto">
          <a:xfrm>
            <a:off x="3810000" y="3149600"/>
            <a:ext cx="906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800" b="1">
                <a:latin typeface="Arial" charset="0"/>
                <a:cs typeface="Times New Roman" charset="0"/>
              </a:rPr>
              <a:t>Patentointi ja tuotesuojaus</a:t>
            </a:r>
          </a:p>
        </p:txBody>
      </p:sp>
      <p:sp>
        <p:nvSpPr>
          <p:cNvPr id="4103" name="AutoShape 6"/>
          <p:cNvSpPr>
            <a:spLocks noChangeArrowheads="1"/>
          </p:cNvSpPr>
          <p:nvPr/>
        </p:nvSpPr>
        <p:spPr bwMode="auto">
          <a:xfrm>
            <a:off x="1600200" y="3886200"/>
            <a:ext cx="6248400" cy="847725"/>
          </a:xfrm>
          <a:prstGeom prst="rightArrow">
            <a:avLst>
              <a:gd name="adj1" fmla="val 100000"/>
              <a:gd name="adj2" fmla="val 74254"/>
            </a:avLst>
          </a:prstGeom>
          <a:solidFill>
            <a:srgbClr val="E9E9E9"/>
          </a:solidFill>
          <a:ln w="38100">
            <a:solidFill>
              <a:srgbClr val="A5A5A5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i-FI" sz="2000" b="1">
                <a:latin typeface="Arial" charset="0"/>
                <a:cs typeface="Times New Roman" charset="0"/>
              </a:rPr>
              <a:t>Innovaation kaupallistamisprosessi</a:t>
            </a:r>
            <a:endParaRPr lang="fi-FI" sz="2000" b="1">
              <a:solidFill>
                <a:schemeClr val="bg1"/>
              </a:solidFill>
              <a:latin typeface="Arial" charset="0"/>
              <a:cs typeface="Times New Roman" charset="0"/>
            </a:endParaRPr>
          </a:p>
        </p:txBody>
      </p:sp>
      <p:sp>
        <p:nvSpPr>
          <p:cNvPr id="4113" name="AutoShape 17"/>
          <p:cNvSpPr>
            <a:spLocks noChangeArrowheads="1"/>
          </p:cNvSpPr>
          <p:nvPr/>
        </p:nvSpPr>
        <p:spPr bwMode="auto">
          <a:xfrm>
            <a:off x="1447800" y="4800600"/>
            <a:ext cx="1566863" cy="1905000"/>
          </a:xfrm>
          <a:prstGeom prst="upArrow">
            <a:avLst>
              <a:gd name="adj1" fmla="val 100000"/>
              <a:gd name="adj2" fmla="val 31031"/>
            </a:avLst>
          </a:prstGeom>
          <a:gradFill rotWithShape="0">
            <a:gsLst>
              <a:gs pos="0">
                <a:srgbClr val="12AB27">
                  <a:gamma/>
                  <a:shade val="46275"/>
                  <a:invGamma/>
                </a:srgbClr>
              </a:gs>
              <a:gs pos="100000">
                <a:srgbClr val="12AB27"/>
              </a:gs>
            </a:gsLst>
            <a:lin ang="540000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Perusrahoitus</a:t>
            </a:r>
          </a:p>
          <a:p>
            <a:pPr algn="ctr"/>
            <a:endParaRPr lang="fi-FI" sz="1000">
              <a:solidFill>
                <a:schemeClr val="bg1"/>
              </a:solidFill>
              <a:latin typeface="Arial" charset="0"/>
              <a:cs typeface="Times New Roman" charset="0"/>
            </a:endParaRPr>
          </a:p>
          <a:p>
            <a:pPr algn="ctr">
              <a:lnSpc>
                <a:spcPct val="110000"/>
              </a:lnSpc>
            </a:pPr>
            <a:r>
              <a:rPr lang="fi-FI" sz="800" b="1">
                <a:solidFill>
                  <a:schemeClr val="bg1"/>
                </a:solidFill>
                <a:latin typeface="Arial" charset="0"/>
                <a:cs typeface="Times New Roman" charset="0"/>
              </a:rPr>
              <a:t>Keksintösäätiö</a:t>
            </a:r>
          </a:p>
          <a:p>
            <a:pPr algn="ctr">
              <a:lnSpc>
                <a:spcPct val="110000"/>
              </a:lnSpc>
            </a:pPr>
            <a:r>
              <a:rPr lang="fi-FI" sz="800" b="1">
                <a:solidFill>
                  <a:schemeClr val="bg1"/>
                </a:solidFill>
                <a:latin typeface="Arial" charset="0"/>
                <a:cs typeface="Times New Roman" charset="0"/>
              </a:rPr>
              <a:t>SITRA</a:t>
            </a:r>
          </a:p>
          <a:p>
            <a:pPr algn="ctr">
              <a:lnSpc>
                <a:spcPct val="110000"/>
              </a:lnSpc>
            </a:pPr>
            <a:r>
              <a:rPr lang="fi-FI" sz="800" b="1">
                <a:solidFill>
                  <a:schemeClr val="bg1"/>
                </a:solidFill>
                <a:latin typeface="Arial" charset="0"/>
                <a:cs typeface="Times New Roman" charset="0"/>
              </a:rPr>
              <a:t>TEKES</a:t>
            </a:r>
          </a:p>
          <a:p>
            <a:pPr algn="ctr">
              <a:lnSpc>
                <a:spcPct val="110000"/>
              </a:lnSpc>
            </a:pPr>
            <a:r>
              <a:rPr lang="fi-FI" sz="800" b="1">
                <a:solidFill>
                  <a:schemeClr val="bg1"/>
                </a:solidFill>
                <a:latin typeface="Arial" charset="0"/>
                <a:cs typeface="Times New Roman" charset="0"/>
              </a:rPr>
              <a:t>Finnvera</a:t>
            </a:r>
          </a:p>
          <a:p>
            <a:pPr algn="ctr">
              <a:lnSpc>
                <a:spcPct val="110000"/>
              </a:lnSpc>
            </a:pPr>
            <a:r>
              <a:rPr lang="fi-FI" sz="800" b="1">
                <a:solidFill>
                  <a:schemeClr val="bg1"/>
                </a:solidFill>
                <a:latin typeface="Arial" charset="0"/>
                <a:cs typeface="Times New Roman" charset="0"/>
              </a:rPr>
              <a:t>Teollisuussijoitus</a:t>
            </a:r>
          </a:p>
          <a:p>
            <a:pPr algn="ctr">
              <a:lnSpc>
                <a:spcPct val="110000"/>
              </a:lnSpc>
            </a:pPr>
            <a:r>
              <a:rPr lang="fi-FI" sz="800" b="1">
                <a:solidFill>
                  <a:schemeClr val="bg1"/>
                </a:solidFill>
                <a:latin typeface="Arial" charset="0"/>
                <a:cs typeface="Times New Roman" charset="0"/>
              </a:rPr>
              <a:t>Sijoittajat</a:t>
            </a:r>
          </a:p>
          <a:p>
            <a:pPr algn="ctr">
              <a:lnSpc>
                <a:spcPct val="110000"/>
              </a:lnSpc>
            </a:pPr>
            <a:r>
              <a:rPr lang="fi-FI" sz="800" b="1">
                <a:solidFill>
                  <a:schemeClr val="bg1"/>
                </a:solidFill>
                <a:latin typeface="Arial" charset="0"/>
                <a:cs typeface="Times New Roman" charset="0"/>
              </a:rPr>
              <a:t>Pankit</a:t>
            </a:r>
            <a:endParaRPr lang="fi-FI" sz="800" b="1"/>
          </a:p>
        </p:txBody>
      </p:sp>
      <p:sp>
        <p:nvSpPr>
          <p:cNvPr id="4114" name="AutoShape 18"/>
          <p:cNvSpPr>
            <a:spLocks noChangeArrowheads="1"/>
          </p:cNvSpPr>
          <p:nvPr/>
        </p:nvSpPr>
        <p:spPr bwMode="auto">
          <a:xfrm>
            <a:off x="3124200" y="4800600"/>
            <a:ext cx="1566863" cy="1905000"/>
          </a:xfrm>
          <a:prstGeom prst="upArrow">
            <a:avLst>
              <a:gd name="adj1" fmla="val 100000"/>
              <a:gd name="adj2" fmla="val 31031"/>
            </a:avLst>
          </a:prstGeom>
          <a:gradFill rotWithShape="0">
            <a:gsLst>
              <a:gs pos="0">
                <a:srgbClr val="12AB27">
                  <a:gamma/>
                  <a:shade val="46275"/>
                  <a:invGamma/>
                </a:srgbClr>
              </a:gs>
              <a:gs pos="100000">
                <a:srgbClr val="12AB27"/>
              </a:gs>
            </a:gsLst>
            <a:lin ang="540000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EU:n ym.</a:t>
            </a:r>
          </a:p>
          <a:p>
            <a:pPr algn="ctr"/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avustusten</a:t>
            </a:r>
          </a:p>
          <a:p>
            <a:pPr algn="ctr"/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hyödyntäminen</a:t>
            </a:r>
            <a:endParaRPr lang="fi-FI"/>
          </a:p>
        </p:txBody>
      </p:sp>
      <p:sp>
        <p:nvSpPr>
          <p:cNvPr id="4115" name="AutoShape 19"/>
          <p:cNvSpPr>
            <a:spLocks noChangeArrowheads="1"/>
          </p:cNvSpPr>
          <p:nvPr/>
        </p:nvSpPr>
        <p:spPr bwMode="auto">
          <a:xfrm>
            <a:off x="4800600" y="4800600"/>
            <a:ext cx="1566863" cy="1905000"/>
          </a:xfrm>
          <a:prstGeom prst="upArrow">
            <a:avLst>
              <a:gd name="adj1" fmla="val 100000"/>
              <a:gd name="adj2" fmla="val 31031"/>
            </a:avLst>
          </a:prstGeom>
          <a:gradFill rotWithShape="0">
            <a:gsLst>
              <a:gs pos="0">
                <a:srgbClr val="12AB27">
                  <a:gamma/>
                  <a:shade val="46275"/>
                  <a:invGamma/>
                </a:srgbClr>
              </a:gs>
              <a:gs pos="100000">
                <a:srgbClr val="12AB27"/>
              </a:gs>
            </a:gsLst>
            <a:lin ang="540000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Yksityiset</a:t>
            </a:r>
          </a:p>
          <a:p>
            <a:pPr algn="ctr"/>
            <a:r>
              <a:rPr lang="fi-FI" sz="1200" b="1">
                <a:solidFill>
                  <a:schemeClr val="bg1"/>
                </a:solidFill>
                <a:latin typeface="Arial" charset="0"/>
                <a:cs typeface="Times New Roman" charset="0"/>
              </a:rPr>
              <a:t>sijoittajat</a:t>
            </a:r>
            <a:endParaRPr lang="fi-FI"/>
          </a:p>
        </p:txBody>
      </p:sp>
      <p:pic>
        <p:nvPicPr>
          <p:cNvPr id="4123" name="Picture 27" descr="IN00357_                                                       0007A5B7Macintosh HD                   7C2693B4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962400"/>
            <a:ext cx="381000" cy="569913"/>
          </a:xfrm>
          <a:prstGeom prst="rect">
            <a:avLst/>
          </a:prstGeom>
          <a:noFill/>
        </p:spPr>
      </p:pic>
      <p:sp>
        <p:nvSpPr>
          <p:cNvPr id="4131" name="Text Box 7"/>
          <p:cNvSpPr txBox="1">
            <a:spLocks noChangeArrowheads="1"/>
          </p:cNvSpPr>
          <p:nvPr/>
        </p:nvSpPr>
        <p:spPr bwMode="auto">
          <a:xfrm>
            <a:off x="4800600" y="3149600"/>
            <a:ext cx="11430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800" b="1">
                <a:latin typeface="Arial" charset="0"/>
                <a:cs typeface="Times New Roman" charset="0"/>
              </a:rPr>
              <a:t>Kehittämisryhmä, jossa mukana innovaattori / mahdollinen hyödyntäjä</a:t>
            </a:r>
          </a:p>
        </p:txBody>
      </p:sp>
      <p:sp>
        <p:nvSpPr>
          <p:cNvPr id="4132" name="Text Box 7"/>
          <p:cNvSpPr txBox="1">
            <a:spLocks noChangeArrowheads="1"/>
          </p:cNvSpPr>
          <p:nvPr/>
        </p:nvSpPr>
        <p:spPr bwMode="auto">
          <a:xfrm>
            <a:off x="6096000" y="3149600"/>
            <a:ext cx="725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800" b="1">
                <a:latin typeface="Arial" charset="0"/>
                <a:cs typeface="Times New Roman" charset="0"/>
              </a:rPr>
              <a:t>Proto ja</a:t>
            </a:r>
          </a:p>
          <a:p>
            <a:r>
              <a:rPr lang="fi-FI" sz="800" b="1">
                <a:latin typeface="Arial" charset="0"/>
                <a:cs typeface="Times New Roman" charset="0"/>
              </a:rPr>
              <a:t>koemyynti</a:t>
            </a:r>
          </a:p>
        </p:txBody>
      </p:sp>
      <p:pic>
        <p:nvPicPr>
          <p:cNvPr id="4133" name="Picture 37" descr="IN00357_                                                       0007A5B7Macintosh HD                   7C2693B4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990600"/>
            <a:ext cx="1066800" cy="638175"/>
          </a:xfrm>
          <a:prstGeom prst="rect">
            <a:avLst/>
          </a:prstGeom>
          <a:noFill/>
        </p:spPr>
      </p:pic>
      <p:sp>
        <p:nvSpPr>
          <p:cNvPr id="4135" name="Text Box 7"/>
          <p:cNvSpPr txBox="1">
            <a:spLocks noChangeArrowheads="1"/>
          </p:cNvSpPr>
          <p:nvPr/>
        </p:nvSpPr>
        <p:spPr bwMode="auto">
          <a:xfrm>
            <a:off x="7169150" y="1644650"/>
            <a:ext cx="166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i-FI" sz="1000" b="1">
                <a:latin typeface="Arial" charset="0"/>
                <a:cs typeface="Times New Roman" charset="0"/>
              </a:rPr>
              <a:t>Tuote markkinoille</a:t>
            </a:r>
          </a:p>
        </p:txBody>
      </p:sp>
      <p:sp>
        <p:nvSpPr>
          <p:cNvPr id="4140" name="Text Box 7"/>
          <p:cNvSpPr txBox="1">
            <a:spLocks noChangeArrowheads="1"/>
          </p:cNvSpPr>
          <p:nvPr/>
        </p:nvSpPr>
        <p:spPr bwMode="auto">
          <a:xfrm>
            <a:off x="2505075" y="1152525"/>
            <a:ext cx="11033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1000" b="1">
                <a:latin typeface="Arial" charset="0"/>
                <a:cs typeface="Times New Roman" charset="0"/>
              </a:rPr>
              <a:t>Markkinoilta</a:t>
            </a:r>
          </a:p>
          <a:p>
            <a:r>
              <a:rPr lang="fi-FI" sz="1000" b="1">
                <a:latin typeface="Arial" charset="0"/>
                <a:cs typeface="Times New Roman" charset="0"/>
              </a:rPr>
              <a:t>tunnistettu</a:t>
            </a:r>
          </a:p>
          <a:p>
            <a:r>
              <a:rPr lang="fi-FI" sz="1000" b="1">
                <a:latin typeface="Arial" charset="0"/>
                <a:cs typeface="Times New Roman" charset="0"/>
              </a:rPr>
              <a:t>asiakastarve</a:t>
            </a:r>
          </a:p>
        </p:txBody>
      </p:sp>
      <p:sp>
        <p:nvSpPr>
          <p:cNvPr id="4141" name="AutoShape 45"/>
          <p:cNvSpPr>
            <a:spLocks noChangeArrowheads="1"/>
          </p:cNvSpPr>
          <p:nvPr/>
        </p:nvSpPr>
        <p:spPr bwMode="auto">
          <a:xfrm rot="-175812">
            <a:off x="3886200" y="12192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gradFill rotWithShape="0">
            <a:gsLst>
              <a:gs pos="0">
                <a:srgbClr val="109823">
                  <a:gamma/>
                  <a:shade val="46275"/>
                  <a:invGamma/>
                </a:srgbClr>
              </a:gs>
              <a:gs pos="100000">
                <a:srgbClr val="10982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i-FI"/>
          </a:p>
        </p:txBody>
      </p:sp>
      <p:sp>
        <p:nvSpPr>
          <p:cNvPr id="4142" name="AutoShape 46"/>
          <p:cNvSpPr>
            <a:spLocks noChangeArrowheads="1"/>
          </p:cNvSpPr>
          <p:nvPr/>
        </p:nvSpPr>
        <p:spPr bwMode="auto">
          <a:xfrm rot="-1392970">
            <a:off x="1635125" y="1573213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gradFill rotWithShape="0">
            <a:gsLst>
              <a:gs pos="0">
                <a:srgbClr val="109823">
                  <a:gamma/>
                  <a:shade val="46275"/>
                  <a:invGamma/>
                </a:srgbClr>
              </a:gs>
              <a:gs pos="100000">
                <a:srgbClr val="10982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i-FI"/>
          </a:p>
        </p:txBody>
      </p:sp>
      <p:sp>
        <p:nvSpPr>
          <p:cNvPr id="4143" name="AutoShape 47"/>
          <p:cNvSpPr>
            <a:spLocks noChangeArrowheads="1"/>
          </p:cNvSpPr>
          <p:nvPr/>
        </p:nvSpPr>
        <p:spPr bwMode="auto">
          <a:xfrm rot="1090471">
            <a:off x="6340475" y="1539875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gradFill rotWithShape="0">
            <a:gsLst>
              <a:gs pos="0">
                <a:srgbClr val="109823">
                  <a:gamma/>
                  <a:shade val="46275"/>
                  <a:invGamma/>
                </a:srgbClr>
              </a:gs>
              <a:gs pos="100000">
                <a:srgbClr val="10982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i-FI"/>
          </a:p>
        </p:txBody>
      </p:sp>
      <p:pic>
        <p:nvPicPr>
          <p:cNvPr id="4145" name="Picture 49" descr="hehkulamppu.jpg                                                0005B450Macintosh HD                   7C2693B4: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7038" y="1727200"/>
            <a:ext cx="747712" cy="747713"/>
          </a:xfrm>
          <a:prstGeom prst="rect">
            <a:avLst/>
          </a:prstGeom>
          <a:noFill/>
        </p:spPr>
      </p:pic>
      <p:sp>
        <p:nvSpPr>
          <p:cNvPr id="4150" name="Line 54"/>
          <p:cNvSpPr>
            <a:spLocks noChangeShapeType="1"/>
          </p:cNvSpPr>
          <p:nvPr/>
        </p:nvSpPr>
        <p:spPr bwMode="auto">
          <a:xfrm flipH="1" flipV="1">
            <a:off x="247650" y="1878013"/>
            <a:ext cx="285750" cy="26987"/>
          </a:xfrm>
          <a:prstGeom prst="line">
            <a:avLst/>
          </a:prstGeom>
          <a:noFill/>
          <a:ln w="9525">
            <a:solidFill>
              <a:srgbClr val="10982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51" name="Line 55"/>
          <p:cNvSpPr>
            <a:spLocks noChangeShapeType="1"/>
          </p:cNvSpPr>
          <p:nvPr/>
        </p:nvSpPr>
        <p:spPr bwMode="auto">
          <a:xfrm flipH="1" flipV="1">
            <a:off x="376238" y="1571625"/>
            <a:ext cx="215900" cy="180975"/>
          </a:xfrm>
          <a:prstGeom prst="line">
            <a:avLst/>
          </a:prstGeom>
          <a:noFill/>
          <a:ln w="9525">
            <a:solidFill>
              <a:srgbClr val="10982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52" name="Line 56"/>
          <p:cNvSpPr>
            <a:spLocks noChangeShapeType="1"/>
          </p:cNvSpPr>
          <p:nvPr/>
        </p:nvSpPr>
        <p:spPr bwMode="auto">
          <a:xfrm flipH="1" flipV="1">
            <a:off x="642938" y="1441450"/>
            <a:ext cx="87312" cy="263525"/>
          </a:xfrm>
          <a:prstGeom prst="line">
            <a:avLst/>
          </a:prstGeom>
          <a:noFill/>
          <a:ln w="9525">
            <a:solidFill>
              <a:srgbClr val="10982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53" name="Line 57"/>
          <p:cNvSpPr>
            <a:spLocks noChangeShapeType="1"/>
          </p:cNvSpPr>
          <p:nvPr/>
        </p:nvSpPr>
        <p:spPr bwMode="auto">
          <a:xfrm flipV="1">
            <a:off x="885825" y="1428750"/>
            <a:ext cx="49213" cy="269875"/>
          </a:xfrm>
          <a:prstGeom prst="line">
            <a:avLst/>
          </a:prstGeom>
          <a:noFill/>
          <a:ln w="9525">
            <a:solidFill>
              <a:srgbClr val="10982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54" name="Line 58"/>
          <p:cNvSpPr>
            <a:spLocks noChangeShapeType="1"/>
          </p:cNvSpPr>
          <p:nvPr/>
        </p:nvSpPr>
        <p:spPr bwMode="auto">
          <a:xfrm flipV="1">
            <a:off x="1011238" y="1604963"/>
            <a:ext cx="198437" cy="165100"/>
          </a:xfrm>
          <a:prstGeom prst="line">
            <a:avLst/>
          </a:prstGeom>
          <a:noFill/>
          <a:ln w="9525">
            <a:solidFill>
              <a:srgbClr val="10982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55" name="Line 59"/>
          <p:cNvSpPr>
            <a:spLocks noChangeShapeType="1"/>
          </p:cNvSpPr>
          <p:nvPr/>
        </p:nvSpPr>
        <p:spPr bwMode="auto">
          <a:xfrm flipV="1">
            <a:off x="1077913" y="1903413"/>
            <a:ext cx="258762" cy="28575"/>
          </a:xfrm>
          <a:prstGeom prst="line">
            <a:avLst/>
          </a:prstGeom>
          <a:noFill/>
          <a:ln w="9525">
            <a:solidFill>
              <a:srgbClr val="10982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56" name="Line 60"/>
          <p:cNvSpPr>
            <a:spLocks noChangeShapeType="1"/>
          </p:cNvSpPr>
          <p:nvPr/>
        </p:nvSpPr>
        <p:spPr bwMode="auto">
          <a:xfrm>
            <a:off x="1092200" y="2063750"/>
            <a:ext cx="120650" cy="100013"/>
          </a:xfrm>
          <a:prstGeom prst="line">
            <a:avLst/>
          </a:prstGeom>
          <a:noFill/>
          <a:ln w="9525">
            <a:solidFill>
              <a:srgbClr val="10982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57" name="Line 61"/>
          <p:cNvSpPr>
            <a:spLocks noChangeShapeType="1"/>
          </p:cNvSpPr>
          <p:nvPr/>
        </p:nvSpPr>
        <p:spPr bwMode="auto">
          <a:xfrm flipH="1">
            <a:off x="388938" y="2076450"/>
            <a:ext cx="142875" cy="93663"/>
          </a:xfrm>
          <a:prstGeom prst="line">
            <a:avLst/>
          </a:prstGeom>
          <a:noFill/>
          <a:ln w="9525">
            <a:solidFill>
              <a:srgbClr val="10982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59" name="Oval 63"/>
          <p:cNvSpPr>
            <a:spLocks noChangeArrowheads="1"/>
          </p:cNvSpPr>
          <p:nvPr/>
        </p:nvSpPr>
        <p:spPr bwMode="auto">
          <a:xfrm>
            <a:off x="1592263" y="2835275"/>
            <a:ext cx="304800" cy="304800"/>
          </a:xfrm>
          <a:prstGeom prst="ellipse">
            <a:avLst/>
          </a:prstGeom>
          <a:gradFill rotWithShape="0">
            <a:gsLst>
              <a:gs pos="0">
                <a:srgbClr val="12AB27">
                  <a:gamma/>
                  <a:shade val="46275"/>
                  <a:invGamma/>
                </a:srgbClr>
              </a:gs>
              <a:gs pos="100000">
                <a:srgbClr val="12AB27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i-FI" sz="1400" b="1">
                <a:solidFill>
                  <a:schemeClr val="bg1"/>
                </a:solidFill>
                <a:latin typeface="Arial" charset="0"/>
              </a:rPr>
              <a:t>1.</a:t>
            </a:r>
          </a:p>
        </p:txBody>
      </p:sp>
      <p:sp>
        <p:nvSpPr>
          <p:cNvPr id="4160" name="Oval 64"/>
          <p:cNvSpPr>
            <a:spLocks noChangeArrowheads="1"/>
          </p:cNvSpPr>
          <p:nvPr/>
        </p:nvSpPr>
        <p:spPr bwMode="auto">
          <a:xfrm>
            <a:off x="2549525" y="2835275"/>
            <a:ext cx="304800" cy="304800"/>
          </a:xfrm>
          <a:prstGeom prst="ellipse">
            <a:avLst/>
          </a:prstGeom>
          <a:gradFill rotWithShape="0">
            <a:gsLst>
              <a:gs pos="0">
                <a:srgbClr val="12AB27">
                  <a:gamma/>
                  <a:shade val="46275"/>
                  <a:invGamma/>
                </a:srgbClr>
              </a:gs>
              <a:gs pos="100000">
                <a:srgbClr val="12AB27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i-FI" sz="1400" b="1">
                <a:solidFill>
                  <a:schemeClr val="bg1"/>
                </a:solidFill>
                <a:latin typeface="Arial" charset="0"/>
              </a:rPr>
              <a:t>2.</a:t>
            </a:r>
          </a:p>
        </p:txBody>
      </p:sp>
      <p:sp>
        <p:nvSpPr>
          <p:cNvPr id="4161" name="Oval 65"/>
          <p:cNvSpPr>
            <a:spLocks noChangeArrowheads="1"/>
          </p:cNvSpPr>
          <p:nvPr/>
        </p:nvSpPr>
        <p:spPr bwMode="auto">
          <a:xfrm>
            <a:off x="3675063" y="2835275"/>
            <a:ext cx="304800" cy="304800"/>
          </a:xfrm>
          <a:prstGeom prst="ellipse">
            <a:avLst/>
          </a:prstGeom>
          <a:gradFill rotWithShape="0">
            <a:gsLst>
              <a:gs pos="0">
                <a:srgbClr val="12AB27">
                  <a:gamma/>
                  <a:shade val="46275"/>
                  <a:invGamma/>
                </a:srgbClr>
              </a:gs>
              <a:gs pos="100000">
                <a:srgbClr val="12AB27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i-FI" sz="1400" b="1">
                <a:solidFill>
                  <a:schemeClr val="bg1"/>
                </a:solidFill>
                <a:latin typeface="Arial" charset="0"/>
              </a:rPr>
              <a:t>3.</a:t>
            </a:r>
          </a:p>
        </p:txBody>
      </p:sp>
      <p:sp>
        <p:nvSpPr>
          <p:cNvPr id="4162" name="Oval 66"/>
          <p:cNvSpPr>
            <a:spLocks noChangeArrowheads="1"/>
          </p:cNvSpPr>
          <p:nvPr/>
        </p:nvSpPr>
        <p:spPr bwMode="auto">
          <a:xfrm>
            <a:off x="4654550" y="2835275"/>
            <a:ext cx="304800" cy="304800"/>
          </a:xfrm>
          <a:prstGeom prst="ellipse">
            <a:avLst/>
          </a:prstGeom>
          <a:gradFill rotWithShape="0">
            <a:gsLst>
              <a:gs pos="0">
                <a:srgbClr val="12AB27">
                  <a:gamma/>
                  <a:shade val="46275"/>
                  <a:invGamma/>
                </a:srgbClr>
              </a:gs>
              <a:gs pos="100000">
                <a:srgbClr val="12AB27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i-FI" sz="1400" b="1">
                <a:solidFill>
                  <a:schemeClr val="bg1"/>
                </a:solidFill>
                <a:latin typeface="Arial" charset="0"/>
              </a:rPr>
              <a:t>4.</a:t>
            </a:r>
          </a:p>
        </p:txBody>
      </p:sp>
      <p:sp>
        <p:nvSpPr>
          <p:cNvPr id="4163" name="Oval 67"/>
          <p:cNvSpPr>
            <a:spLocks noChangeArrowheads="1"/>
          </p:cNvSpPr>
          <p:nvPr/>
        </p:nvSpPr>
        <p:spPr bwMode="auto">
          <a:xfrm>
            <a:off x="5937250" y="2835275"/>
            <a:ext cx="304800" cy="304800"/>
          </a:xfrm>
          <a:prstGeom prst="ellipse">
            <a:avLst/>
          </a:prstGeom>
          <a:gradFill rotWithShape="0">
            <a:gsLst>
              <a:gs pos="0">
                <a:srgbClr val="12AB27">
                  <a:gamma/>
                  <a:shade val="46275"/>
                  <a:invGamma/>
                </a:srgbClr>
              </a:gs>
              <a:gs pos="100000">
                <a:srgbClr val="12AB27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i-FI" sz="1400" b="1">
                <a:solidFill>
                  <a:schemeClr val="bg1"/>
                </a:solidFill>
                <a:latin typeface="Arial" charset="0"/>
              </a:rPr>
              <a:t>5.</a:t>
            </a:r>
          </a:p>
        </p:txBody>
      </p:sp>
      <p:sp>
        <p:nvSpPr>
          <p:cNvPr id="4170" name="AutoShape 74"/>
          <p:cNvSpPr>
            <a:spLocks noChangeArrowheads="1"/>
          </p:cNvSpPr>
          <p:nvPr/>
        </p:nvSpPr>
        <p:spPr bwMode="auto">
          <a:xfrm rot="-6090023">
            <a:off x="625475" y="2786063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gradFill rotWithShape="0">
            <a:gsLst>
              <a:gs pos="0">
                <a:srgbClr val="109823">
                  <a:gamma/>
                  <a:shade val="46275"/>
                  <a:invGamma/>
                </a:srgbClr>
              </a:gs>
              <a:gs pos="100000">
                <a:srgbClr val="10982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fi-FI"/>
          </a:p>
        </p:txBody>
      </p:sp>
      <p:pic>
        <p:nvPicPr>
          <p:cNvPr id="4177" name="Picture 81" descr="iba_logo_2_pieni.jpg                                           000EFF97Macintosh HD                   7C2693B4: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1450" y="2012950"/>
            <a:ext cx="841375" cy="658813"/>
          </a:xfrm>
          <a:prstGeom prst="rect">
            <a:avLst/>
          </a:prstGeom>
          <a:noFill/>
        </p:spPr>
      </p:pic>
      <p:pic>
        <p:nvPicPr>
          <p:cNvPr id="4178" name="Picture 82" descr="iba_logo_2_pieni.jpg                                           000EFF97Macintosh HD                   7C2693B4: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6800" y="304800"/>
            <a:ext cx="1273175" cy="995363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155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i="1">
                <a:solidFill>
                  <a:srgbClr val="008000"/>
                </a:solidFill>
                <a:latin typeface="Arial Black" pitchFamily="34" charset="0"/>
              </a:rPr>
              <a:t>IBA- investoinnit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fi-FI" sz="1800" b="1"/>
              <a:t>Aineettomat hyödykkeet</a:t>
            </a:r>
          </a:p>
          <a:p>
            <a:pPr marL="990600" lvl="1" indent="-533400">
              <a:buFontTx/>
              <a:buAutoNum type="arabicPeriod"/>
            </a:pPr>
            <a:r>
              <a:rPr lang="fi-FI" sz="1800"/>
              <a:t>keksintö, kehitysprojekti</a:t>
            </a:r>
          </a:p>
          <a:p>
            <a:pPr marL="990600" lvl="1" indent="-533400">
              <a:buFontTx/>
              <a:buAutoNum type="arabicPeriod"/>
            </a:pPr>
            <a:r>
              <a:rPr lang="fi-FI" sz="1800"/>
              <a:t>idea, kehitysprojekti</a:t>
            </a:r>
          </a:p>
          <a:p>
            <a:pPr marL="990600" lvl="1" indent="-533400">
              <a:buFontTx/>
              <a:buAutoNum type="arabicPeriod"/>
            </a:pPr>
            <a:r>
              <a:rPr lang="fi-FI" sz="1800"/>
              <a:t>toimintamalli, kehitysprojekti</a:t>
            </a:r>
          </a:p>
          <a:p>
            <a:pPr marL="609600" indent="-609600">
              <a:buFontTx/>
              <a:buNone/>
            </a:pPr>
            <a:r>
              <a:rPr lang="fi-FI" sz="1800" b="1"/>
              <a:t>Aineelliset hyödykkeet</a:t>
            </a:r>
          </a:p>
          <a:p>
            <a:pPr marL="990600" lvl="1" indent="-533400"/>
            <a:r>
              <a:rPr lang="fi-FI" sz="1800"/>
              <a:t>Kalusto</a:t>
            </a:r>
          </a:p>
          <a:p>
            <a:pPr marL="990600" lvl="1" indent="-533400"/>
            <a:r>
              <a:rPr lang="fi-FI" sz="1800"/>
              <a:t>Tietokoneohjelmat</a:t>
            </a:r>
          </a:p>
          <a:p>
            <a:pPr marL="609600" indent="-609600">
              <a:buFontTx/>
              <a:buNone/>
            </a:pPr>
            <a:r>
              <a:rPr lang="fi-FI" sz="1800" b="1"/>
              <a:t>Rahoitusomaisuus</a:t>
            </a:r>
          </a:p>
          <a:p>
            <a:pPr marL="990600" lvl="1" indent="-533400"/>
            <a:r>
              <a:rPr lang="fi-FI" sz="1800"/>
              <a:t>Saamiset</a:t>
            </a:r>
          </a:p>
          <a:p>
            <a:pPr marL="609600" indent="-609600"/>
            <a:endParaRPr lang="fi-FI"/>
          </a:p>
        </p:txBody>
      </p:sp>
    </p:spTree>
  </p:cSld>
  <p:clrMapOvr>
    <a:masterClrMapping/>
  </p:clrMapOvr>
  <p:transition spd="med" advClick="0" advTm="10202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i="1">
                <a:solidFill>
                  <a:srgbClr val="008000"/>
                </a:solidFill>
                <a:latin typeface="Arial Black" pitchFamily="34" charset="0"/>
              </a:rPr>
              <a:t>IBA- rahoitus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buFontTx/>
              <a:buNone/>
            </a:pPr>
            <a:r>
              <a:rPr lang="fi-FI" sz="2000" b="1"/>
              <a:t>Osakepääoma</a:t>
            </a:r>
          </a:p>
          <a:p>
            <a:pPr lvl="1"/>
            <a:r>
              <a:rPr lang="fi-FI" sz="2000"/>
              <a:t>Witas Oy</a:t>
            </a:r>
          </a:p>
          <a:p>
            <a:pPr lvl="1"/>
            <a:r>
              <a:rPr lang="fi-FI" sz="2000"/>
              <a:t>Jykes Oy </a:t>
            </a:r>
          </a:p>
          <a:p>
            <a:pPr lvl="1"/>
            <a:r>
              <a:rPr lang="fi-FI" sz="2000"/>
              <a:t>SSYP</a:t>
            </a:r>
          </a:p>
          <a:p>
            <a:pPr lvl="1"/>
            <a:r>
              <a:rPr lang="fi-FI" sz="2000"/>
              <a:t>Kunnat </a:t>
            </a:r>
          </a:p>
          <a:p>
            <a:pPr lvl="1"/>
            <a:r>
              <a:rPr lang="fi-FI" sz="1800"/>
              <a:t>Kanssayrittäjät (tieto-taito)</a:t>
            </a:r>
          </a:p>
          <a:p>
            <a:pPr lvl="1"/>
            <a:r>
              <a:rPr lang="fi-FI" sz="1800"/>
              <a:t>Avustukset</a:t>
            </a:r>
          </a:p>
          <a:p>
            <a:pPr>
              <a:buFontTx/>
              <a:buNone/>
            </a:pPr>
            <a:r>
              <a:rPr lang="fi-FI" sz="2000" b="1"/>
              <a:t>Vieras pääoma</a:t>
            </a:r>
          </a:p>
          <a:p>
            <a:pPr lvl="1"/>
            <a:r>
              <a:rPr lang="fi-FI" sz="2000"/>
              <a:t>Pankit</a:t>
            </a:r>
          </a:p>
          <a:p>
            <a:pPr lvl="1"/>
            <a:r>
              <a:rPr lang="fi-FI" sz="2000"/>
              <a:t>Finnvera</a:t>
            </a:r>
          </a:p>
          <a:p>
            <a:pPr lvl="1"/>
            <a:r>
              <a:rPr lang="fi-FI" sz="2000"/>
              <a:t>Tekes</a:t>
            </a:r>
          </a:p>
          <a:p>
            <a:pPr lvl="1"/>
            <a:r>
              <a:rPr lang="fi-FI" sz="2000"/>
              <a:t>Tesi</a:t>
            </a:r>
          </a:p>
          <a:p>
            <a:pPr lvl="1"/>
            <a:endParaRPr lang="fi-FI" sz="2000"/>
          </a:p>
          <a:p>
            <a:pPr lvl="1"/>
            <a:endParaRPr lang="fi-FI" sz="2000"/>
          </a:p>
          <a:p>
            <a:pPr lvl="1"/>
            <a:endParaRPr lang="fi-FI"/>
          </a:p>
        </p:txBody>
      </p:sp>
    </p:spTree>
  </p:cSld>
  <p:clrMapOvr>
    <a:masterClrMapping/>
  </p:clrMapOvr>
  <p:transition spd="med" advClick="0" advTm="6646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i="1">
                <a:solidFill>
                  <a:srgbClr val="008000"/>
                </a:solidFill>
                <a:latin typeface="Arial Black" pitchFamily="34" charset="0"/>
              </a:rPr>
              <a:t>IBA- verkosto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Tx/>
              <a:buNone/>
            </a:pPr>
            <a:r>
              <a:rPr lang="fi-FI" sz="1800" b="1"/>
              <a:t>Yhteistyöverkosto</a:t>
            </a:r>
          </a:p>
          <a:p>
            <a:r>
              <a:rPr lang="fi-FI" sz="1600"/>
              <a:t>Yrityskummit</a:t>
            </a:r>
          </a:p>
          <a:p>
            <a:r>
              <a:rPr lang="fi-FI" sz="1600"/>
              <a:t>K-S Keksijät</a:t>
            </a:r>
          </a:p>
          <a:p>
            <a:r>
              <a:rPr lang="fi-FI" sz="1600"/>
              <a:t>MYR/ K-S Liitto</a:t>
            </a:r>
          </a:p>
          <a:p>
            <a:r>
              <a:rPr lang="fi-FI" sz="1600"/>
              <a:t>Tekn.teoll. K-S piiriyhdistys</a:t>
            </a:r>
          </a:p>
          <a:p>
            <a:r>
              <a:rPr lang="fi-FI" sz="1600"/>
              <a:t>Keski-Suomen yrittäjät</a:t>
            </a:r>
          </a:p>
          <a:p>
            <a:r>
              <a:rPr lang="fi-FI" sz="1600"/>
              <a:t>GVL- kasvun kiitorata</a:t>
            </a:r>
          </a:p>
          <a:p>
            <a:r>
              <a:rPr lang="fi-FI" sz="1600"/>
              <a:t>Kauppakamari</a:t>
            </a:r>
          </a:p>
          <a:p>
            <a:r>
              <a:rPr lang="fi-FI" sz="1600"/>
              <a:t>KEKE</a:t>
            </a:r>
          </a:p>
          <a:p>
            <a:r>
              <a:rPr lang="fi-FI" sz="1600"/>
              <a:t>Insinööritoimistot</a:t>
            </a:r>
          </a:p>
        </p:txBody>
      </p:sp>
    </p:spTree>
  </p:cSld>
  <p:clrMapOvr>
    <a:masterClrMapping/>
  </p:clrMapOvr>
  <p:transition spd="med" advClick="0" advTm="6927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i="1">
                <a:solidFill>
                  <a:srgbClr val="008000"/>
                </a:solidFill>
                <a:latin typeface="Arial Black" pitchFamily="34" charset="0"/>
              </a:rPr>
              <a:t>IBA- organisaatio</a:t>
            </a:r>
          </a:p>
        </p:txBody>
      </p:sp>
      <p:graphicFrame>
        <p:nvGraphicFramePr>
          <p:cNvPr id="44035" name="Object 3"/>
          <p:cNvGraphicFramePr>
            <a:graphicFrameLocks noChangeAspect="1"/>
          </p:cNvGraphicFramePr>
          <p:nvPr>
            <p:ph type="dgm" idx="1"/>
          </p:nvPr>
        </p:nvGraphicFramePr>
        <p:xfrm>
          <a:off x="471488" y="2382838"/>
          <a:ext cx="8199437" cy="2905125"/>
        </p:xfrm>
        <a:graphic>
          <a:graphicData uri="http://schemas.openxmlformats.org/presentationml/2006/ole">
            <p:oleObj spid="_x0000_s44035" name="MS Organisaatiokaavio" r:id="rId3" imgW="3225600" imgH="1143000" progId="OrgPlusWOPX.4">
              <p:embed followColorScheme="full"/>
            </p:oleObj>
          </a:graphicData>
        </a:graphic>
      </p:graphicFrame>
    </p:spTree>
  </p:cSld>
  <p:clrMapOvr>
    <a:masterClrMapping/>
  </p:clrMapOvr>
  <p:transition spd="med" advClick="0" advTm="11279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609600" y="15240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</a:pPr>
            <a:r>
              <a:rPr lang="fi-FI" sz="1800" b="1">
                <a:latin typeface="Arial" charset="0"/>
              </a:rPr>
              <a:t>Liikevaihto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fi-FI" sz="1800" b="1">
                <a:latin typeface="Arial" charset="0"/>
              </a:rPr>
              <a:t>Kulut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fi-FI" sz="1800" b="1">
                <a:latin typeface="Arial" charset="0"/>
              </a:rPr>
              <a:t>projektien suorat kulut (muuttuvat)</a:t>
            </a:r>
          </a:p>
          <a:p>
            <a:pPr marL="1600200" lvl="3" indent="-228600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fi-FI" sz="1800">
                <a:latin typeface="Arial" charset="0"/>
              </a:rPr>
              <a:t>patentointikulut</a:t>
            </a:r>
          </a:p>
          <a:p>
            <a:pPr marL="1600200" lvl="3" indent="-228600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fi-FI" sz="1800">
                <a:latin typeface="Arial" charset="0"/>
              </a:rPr>
              <a:t>suunnittelijoiden kulut</a:t>
            </a:r>
          </a:p>
          <a:p>
            <a:pPr marL="1600200" lvl="3" indent="-228600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fi-FI" sz="1800">
                <a:latin typeface="Arial" charset="0"/>
              </a:rPr>
              <a:t>ostot protoihin</a:t>
            </a:r>
          </a:p>
          <a:p>
            <a:pPr marL="1600200" lvl="3" indent="-228600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fi-FI" sz="1800">
                <a:latin typeface="Arial" charset="0"/>
              </a:rPr>
              <a:t>kehittämispalveluiden ostot</a:t>
            </a:r>
          </a:p>
          <a:p>
            <a:pPr marL="1600200" lvl="3" indent="-228600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fi-FI" sz="1800">
                <a:latin typeface="Arial" charset="0"/>
              </a:rPr>
              <a:t>projekteille kohdistettavat palkat</a:t>
            </a:r>
          </a:p>
          <a:p>
            <a:pPr marL="1600200" lvl="3" indent="-228600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fi-FI" sz="1800">
                <a:latin typeface="Arial" charset="0"/>
              </a:rPr>
              <a:t>rojaltit keksijöille ja idean esittäjille</a:t>
            </a:r>
          </a:p>
          <a:p>
            <a:pPr marL="1600200" lvl="3" indent="-228600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fi-FI" sz="1800">
              <a:latin typeface="Arial" charset="0"/>
            </a:endParaRPr>
          </a:p>
          <a:p>
            <a:pPr marL="1143000" lvl="2" indent="-228600" eaLnBrk="1" hangingPunct="1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fi-FI" sz="1800" b="1">
                <a:latin typeface="Arial" charset="0"/>
              </a:rPr>
              <a:t>kiinteät kulut</a:t>
            </a:r>
          </a:p>
          <a:p>
            <a:pPr marL="1600200" lvl="3" indent="-228600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fi-FI" sz="1800">
                <a:latin typeface="Arial" charset="0"/>
              </a:rPr>
              <a:t>vuokrat</a:t>
            </a:r>
          </a:p>
          <a:p>
            <a:pPr marL="1600200" lvl="3" indent="-228600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fi-FI" sz="1800">
                <a:latin typeface="Arial" charset="0"/>
              </a:rPr>
              <a:t>palkat</a:t>
            </a:r>
          </a:p>
          <a:p>
            <a:pPr marL="1600200" lvl="3" indent="-228600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fi-FI" sz="1800">
                <a:latin typeface="Arial" charset="0"/>
              </a:rPr>
              <a:t>muut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</a:pPr>
            <a:r>
              <a:rPr lang="fi-FI" sz="1800" b="1">
                <a:latin typeface="Arial" charset="0"/>
              </a:rPr>
              <a:t>Liikevoitto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i-FI" sz="1800" b="1">
              <a:latin typeface="Arial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066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fi-FI" sz="3600" i="1">
                <a:solidFill>
                  <a:srgbClr val="008000"/>
                </a:solidFill>
                <a:latin typeface="Arial Black" pitchFamily="34" charset="0"/>
              </a:rPr>
              <a:t>IBA- tulosennuste</a:t>
            </a:r>
          </a:p>
        </p:txBody>
      </p:sp>
    </p:spTree>
  </p:cSld>
  <p:clrMapOvr>
    <a:masterClrMapping/>
  </p:clrMapOvr>
  <p:transition spd="med" advClick="0" advTm="16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0" y="4953000"/>
            <a:ext cx="9144000" cy="1143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 eaLnBrk="1" hangingPunct="1"/>
            <a:endParaRPr lang="fi-FI" sz="28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914400" y="2133600"/>
            <a:ext cx="7315200" cy="3962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fi-FI" sz="2000">
                <a:latin typeface="Arial" charset="0"/>
              </a:rPr>
              <a:t>•	Työvaltainen tuotanto siirtyy osittain  muualla tehtäväksi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Myös tutkimus ja tuotekehitystyö on siirtymässä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Tekijät vähenevät työmarkkinoilta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Innovaatioiden kaupallistaminen hidasta tai jää kokonaan tekemättä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</p:txBody>
      </p:sp>
      <p:sp>
        <p:nvSpPr>
          <p:cNvPr id="7178" name="Rectangle 6"/>
          <p:cNvSpPr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 eaLnBrk="1" hangingPunct="1"/>
            <a:r>
              <a:rPr lang="fi-FI" sz="3200" b="1">
                <a:solidFill>
                  <a:schemeClr val="tx2"/>
                </a:solidFill>
                <a:latin typeface="Arial" charset="0"/>
              </a:rPr>
              <a:t>Mitä Suomessa tapahtuu?</a:t>
            </a:r>
          </a:p>
        </p:txBody>
      </p:sp>
    </p:spTree>
  </p:cSld>
  <p:clrMapOvr>
    <a:masterClrMapping/>
  </p:clrMapOvr>
  <p:transition spd="med" advClick="0" advTm="8845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6"/>
          <p:cNvSpPr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 eaLnBrk="1" hangingPunct="1"/>
            <a:r>
              <a:rPr lang="fi-FI" sz="3200" b="1">
                <a:solidFill>
                  <a:schemeClr val="tx2"/>
                </a:solidFill>
                <a:latin typeface="Arial" charset="0"/>
              </a:rPr>
              <a:t>Mistä on kysymys?</a:t>
            </a:r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914400" y="2133600"/>
            <a:ext cx="7162800" cy="3352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Kysymys on suomalaisen yhteiskunnan ja Suomessa toimivien yritysten kilpailukyvystä 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Nopeasta sopeutumisesta globaaliin markkinatalouteen 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Sopeutuminen tapahtuu yrittäjien ja yritysten toimesta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</a:pPr>
            <a:endParaRPr lang="fi-FI" sz="2000">
              <a:latin typeface="Arial" charset="0"/>
            </a:endParaRPr>
          </a:p>
        </p:txBody>
      </p:sp>
    </p:spTree>
  </p:cSld>
  <p:clrMapOvr>
    <a:masterClrMapping/>
  </p:clrMapOvr>
  <p:transition spd="med" advClick="0" advTm="8752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1027"/>
          <p:cNvSpPr>
            <a:spLocks noChangeArrowheads="1"/>
          </p:cNvSpPr>
          <p:nvPr/>
        </p:nvSpPr>
        <p:spPr bwMode="auto">
          <a:xfrm>
            <a:off x="914400" y="2133600"/>
            <a:ext cx="7543800" cy="2438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Yrittäjyysaktiivisuus on Suomessa heikkoa, </a:t>
            </a:r>
          </a:p>
          <a:p>
            <a:pPr marL="342900" indent="-342900" eaLnBrk="1" hangingPunct="1">
              <a:spcBef>
                <a:spcPct val="20000"/>
              </a:spcBef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mutta sitäkin voidaan aktivoida uusien innovaatioiden kautta</a:t>
            </a:r>
          </a:p>
        </p:txBody>
      </p: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 eaLnBrk="1" hangingPunct="1"/>
            <a:r>
              <a:rPr lang="fi-FI" sz="3200" b="1">
                <a:solidFill>
                  <a:schemeClr val="tx2"/>
                </a:solidFill>
                <a:latin typeface="Arial" charset="0"/>
              </a:rPr>
              <a:t>Mistä on kysymys?</a:t>
            </a:r>
          </a:p>
        </p:txBody>
      </p:sp>
    </p:spTree>
  </p:cSld>
  <p:clrMapOvr>
    <a:masterClrMapping/>
  </p:clrMapOvr>
  <p:transition spd="med" advClick="0" advTm="6599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914400" y="2133600"/>
            <a:ext cx="6858000" cy="3581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Perustetaan innovaatiopankki IBA, joka nopeuttaa, mahdollistaa ja auttaa suomalaisia yrityksiä  innovaatioiden kaupallistamisessa kilpailijamaita nopeammassa tahdissa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IBA sopisi erinomaisen hyvin esim. Finnveran, Sitran, Tekesin tai TESI:n organisaation yhteyteen!</a:t>
            </a:r>
          </a:p>
        </p:txBody>
      </p:sp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 eaLnBrk="1" hangingPunct="1"/>
            <a:r>
              <a:rPr lang="fi-FI" sz="3200" b="1">
                <a:solidFill>
                  <a:schemeClr val="tx2"/>
                </a:solidFill>
                <a:latin typeface="Arial" charset="0"/>
              </a:rPr>
              <a:t>Mitä voidaan tehdä ?</a:t>
            </a:r>
          </a:p>
        </p:txBody>
      </p:sp>
    </p:spTree>
  </p:cSld>
  <p:clrMapOvr>
    <a:masterClrMapping/>
  </p:clrMapOvr>
  <p:transition spd="med" advClick="0" advTm="11669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7"/>
          <p:cNvSpPr>
            <a:spLocks noChangeArrowheads="1"/>
          </p:cNvSpPr>
          <p:nvPr/>
        </p:nvSpPr>
        <p:spPr bwMode="auto">
          <a:xfrm>
            <a:off x="914400" y="2133600"/>
            <a:ext cx="7620000" cy="3505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Innovaatioiden ja keksintöjen nopeampi ja lukuisampi kaupallistaminen ja näin Suomen kansantalouden pitäminen kehityksen kärjessä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Suomen kansantalouden kilpailukyvyn parantaminen ja säilyttäminen. ns. ”positiivinen kierre” 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Yhteiskunnan hyvinvoinnin rakentuminen taloudellisesti kestävälle pohjalle</a:t>
            </a:r>
          </a:p>
        </p:txBody>
      </p:sp>
      <p:sp>
        <p:nvSpPr>
          <p:cNvPr id="11274" name="Rectangle 6"/>
          <p:cNvSpPr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 eaLnBrk="1" hangingPunct="1"/>
            <a:r>
              <a:rPr lang="fi-FI" sz="3200" b="1">
                <a:latin typeface="Arial" charset="0"/>
              </a:rPr>
              <a:t>IBA:n missio</a:t>
            </a:r>
          </a:p>
        </p:txBody>
      </p:sp>
    </p:spTree>
  </p:cSld>
  <p:clrMapOvr>
    <a:masterClrMapping/>
  </p:clrMapOvr>
  <p:transition spd="med" advClick="0" advTm="12886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7"/>
          <p:cNvSpPr>
            <a:spLocks noChangeArrowheads="1"/>
          </p:cNvSpPr>
          <p:nvPr/>
        </p:nvSpPr>
        <p:spPr bwMode="auto">
          <a:xfrm>
            <a:off x="914400" y="2133600"/>
            <a:ext cx="8001000" cy="3657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Tavoitellaan tilannetta jossa Suomi on maailman nopein ja osaavin yhteiskunta uusien innovaatioiden ja keksintöjen kaupallistamisessa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Suomessa BKT:n kasvu perustuu erityisesti uusien innovaatioiden tuottamiseen ja nopeaan markkinoille saattamiseen globaaleille markkinoille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fi-FI" sz="2000">
              <a:latin typeface="Arial" charset="0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fi-FI" sz="2000">
                <a:latin typeface="Arial" charset="0"/>
              </a:rPr>
              <a:t>Entistä parempi elämänlaatu ja elintaso vähenevienkin työvoimaresurssien maassa </a:t>
            </a:r>
          </a:p>
        </p:txBody>
      </p:sp>
      <p:sp>
        <p:nvSpPr>
          <p:cNvPr id="12297" name="Rectangle 6"/>
          <p:cNvSpPr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 eaLnBrk="1" hangingPunct="1"/>
            <a:r>
              <a:rPr lang="fi-FI" sz="3200" b="1">
                <a:latin typeface="Arial" charset="0"/>
              </a:rPr>
              <a:t>IBA:n Visio 2015</a:t>
            </a:r>
          </a:p>
        </p:txBody>
      </p:sp>
    </p:spTree>
  </p:cSld>
  <p:clrMapOvr>
    <a:masterClrMapping/>
  </p:clrMapOvr>
  <p:transition spd="med" advClick="0" advTm="17223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1007</Words>
  <Application>Microsoft Office PowerPoint</Application>
  <PresentationFormat>Näytössä katseltava diaesitys (4:3)</PresentationFormat>
  <Paragraphs>271</Paragraphs>
  <Slides>34</Slides>
  <Notes>1</Notes>
  <HiddenSlides>0</HiddenSlides>
  <MMClips>0</MMClips>
  <ScaleCrop>false</ScaleCrop>
  <HeadingPairs>
    <vt:vector size="6" baseType="variant"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34</vt:i4>
      </vt:variant>
    </vt:vector>
  </HeadingPairs>
  <TitlesOfParts>
    <vt:vector size="36" baseType="lpstr">
      <vt:lpstr>Blank Presentation</vt:lpstr>
      <vt:lpstr>MS Organisaatiokaavio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Liiketoimintasuunnitelma </vt:lpstr>
      <vt:lpstr>Dia 20</vt:lpstr>
      <vt:lpstr>IBA- liikeidea (toiminta-ajatus) </vt:lpstr>
      <vt:lpstr>IBA- visio (päämäärä)</vt:lpstr>
      <vt:lpstr>IBA- missio (avain-tehtävä) </vt:lpstr>
      <vt:lpstr>IBA- yrityksen arvot ”LYYLI”</vt:lpstr>
      <vt:lpstr>IBA- yritys</vt:lpstr>
      <vt:lpstr>IBA- tuotteet</vt:lpstr>
      <vt:lpstr>IBA- ”materiaalintoimittajat”</vt:lpstr>
      <vt:lpstr>IBA- asiakkaat</vt:lpstr>
      <vt:lpstr>IBA- strategiat</vt:lpstr>
      <vt:lpstr>IBA- investoinnit</vt:lpstr>
      <vt:lpstr>IBA- rahoitus</vt:lpstr>
      <vt:lpstr>IBA- verkosto</vt:lpstr>
      <vt:lpstr>IBA- organisaatio</vt:lpstr>
      <vt:lpstr>Dia 34</vt:lpstr>
    </vt:vector>
  </TitlesOfParts>
  <Company>Ěꐀ蓵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Jonas Hakaniemi</dc:creator>
  <cp:lastModifiedBy>Mikko Saikkonen</cp:lastModifiedBy>
  <cp:revision>172</cp:revision>
  <cp:lastPrinted>2010-01-25T11:16:45Z</cp:lastPrinted>
  <dcterms:created xsi:type="dcterms:W3CDTF">2009-11-11T08:16:12Z</dcterms:created>
  <dcterms:modified xsi:type="dcterms:W3CDTF">2010-10-13T12:19:44Z</dcterms:modified>
</cp:coreProperties>
</file>